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20B0604020202020204" charset="-18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AXWRYQJI9pwKboYIhC/WR4W7B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D34901-1799-433E-B941-A89B1BD1EDDA}">
  <a:tblStyle styleId="{F2D34901-1799-433E-B941-A89B1BD1ED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75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5AA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4953000" y="2705100"/>
            <a:ext cx="8001000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9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AUTOSERVISER</a:t>
            </a:r>
            <a:endParaRPr dirty="0"/>
          </a:p>
        </p:txBody>
      </p:sp>
      <p:sp>
        <p:nvSpPr>
          <p:cNvPr id="89" name="Google Shape;89;p1"/>
          <p:cNvSpPr/>
          <p:nvPr/>
        </p:nvSpPr>
        <p:spPr>
          <a:xfrm rot="5400000">
            <a:off x="-6572712" y="-3469950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5400000">
            <a:off x="-6572712" y="3405959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0963" y="8955314"/>
            <a:ext cx="4245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Banja Koviljača, novembar 2025.</a:t>
            </a:r>
            <a:endParaRPr lang="sr-Latn-R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5AA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/>
          <p:nvPr/>
        </p:nvSpPr>
        <p:spPr>
          <a:xfrm>
            <a:off x="3329353" y="819557"/>
            <a:ext cx="14249400" cy="9294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sr-Latn-RS" sz="3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32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oto Sans Symbols"/>
              <a:buChar char="✔"/>
            </a:pPr>
            <a:r>
              <a:rPr lang="sr-Latn-RS" sz="3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Više od 800 autoservisa (Udruženje autoservisa Srbije)</a:t>
            </a:r>
            <a:endParaRPr/>
          </a:p>
          <a:p>
            <a:pPr marL="1371600" marR="0" lvl="2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oto Sans Symbols"/>
              <a:buChar char="✔"/>
            </a:pPr>
            <a:r>
              <a:rPr lang="sr-Latn-RS" sz="3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Beograd (192), Novi Sad (98), Niš (42)</a:t>
            </a:r>
            <a:endParaRPr/>
          </a:p>
          <a:p>
            <a:pPr marL="1371600" marR="0" lvl="2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oto Sans Symbols"/>
              <a:buChar char="✔"/>
            </a:pPr>
            <a:r>
              <a:rPr lang="sr-Latn-RS" sz="3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2,796,530 registrovanih motornih vozila u Srbiji (decembar 2023.)</a:t>
            </a:r>
            <a:endParaRPr/>
          </a:p>
          <a:p>
            <a: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36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oto Sans Symbols"/>
              <a:buChar char="✔"/>
            </a:pPr>
            <a:r>
              <a:rPr lang="sr-Latn-RS" sz="3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Svako vozilo mora da prođe obavezni servis bar jednom godišnje</a:t>
            </a:r>
            <a:endParaRPr/>
          </a:p>
          <a:p>
            <a: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36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oto Sans Symbols"/>
              <a:buChar char="✔"/>
            </a:pPr>
            <a:r>
              <a:rPr lang="sr-Latn-RS" sz="3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Prosečan broj radnih mesta na kojima radi po jedan autoserviser je 5-10 u zavisnosti od veličine servisne stanice</a:t>
            </a:r>
            <a:endParaRPr/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oto Sans Symbols"/>
              <a:buChar char="✔"/>
            </a:pPr>
            <a:r>
              <a:rPr lang="sr-Latn-RS" sz="3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Servis sa 5 radnih mesta koji obavlja samo male servise može dnevno obraditi između 20 i 30 vozila</a:t>
            </a:r>
            <a:endParaRPr/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oto Sans Symbols"/>
              <a:buChar char="✔"/>
            </a:pPr>
            <a:r>
              <a:rPr lang="sr-Latn-RS" sz="3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Servis sa 10 radnih mesta može obraditi 40 do 60 vozila dnevno</a:t>
            </a:r>
            <a:endParaRPr/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oto Sans Symbols"/>
              <a:buChar char="✔"/>
            </a:pPr>
            <a:r>
              <a:rPr lang="sr-Latn-RS" sz="3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Veći auto-servisni centri rade u više smena</a:t>
            </a:r>
            <a:endParaRPr sz="36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36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sr-Latn-R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Procena potrebnog broja autoservisera u Srbiji: ≈ 2500</a:t>
            </a:r>
            <a:endParaRPr sz="8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10"/>
          <p:cNvSpPr/>
          <p:nvPr/>
        </p:nvSpPr>
        <p:spPr>
          <a:xfrm rot="5400000">
            <a:off x="-3576268" y="-5132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0"/>
          <p:cNvSpPr/>
          <p:nvPr/>
        </p:nvSpPr>
        <p:spPr>
          <a:xfrm rot="5400000">
            <a:off x="-3563978" y="3233368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 txBox="1"/>
          <p:nvPr/>
        </p:nvSpPr>
        <p:spPr>
          <a:xfrm>
            <a:off x="3657600" y="266700"/>
            <a:ext cx="1415034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ELABORAT O OPRAVDANOSTI KVALIFIKACIJE AUTOSERVISER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5AA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/>
          <p:nvPr/>
        </p:nvSpPr>
        <p:spPr>
          <a:xfrm>
            <a:off x="3329353" y="819557"/>
            <a:ext cx="142494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sr-Latn-RS" sz="3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32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oto Sans Symbols"/>
              <a:buChar char="✔"/>
            </a:pPr>
            <a:r>
              <a:rPr lang="sr-Latn-RS" sz="3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Procena potrebe za kvalifikacijom (Podaci dobijeni od Nacionalne službe za zapošljavanje)</a:t>
            </a:r>
            <a:endParaRPr/>
          </a:p>
        </p:txBody>
      </p:sp>
      <p:sp>
        <p:nvSpPr>
          <p:cNvPr id="188" name="Google Shape;188;p11"/>
          <p:cNvSpPr/>
          <p:nvPr/>
        </p:nvSpPr>
        <p:spPr>
          <a:xfrm rot="5400000">
            <a:off x="-3576268" y="-5132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1"/>
          <p:cNvSpPr/>
          <p:nvPr/>
        </p:nvSpPr>
        <p:spPr>
          <a:xfrm rot="5400000">
            <a:off x="-3563978" y="3233368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3657600" y="266700"/>
            <a:ext cx="1415034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sr-Latn-R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ELABORAT O OPRAVDANOSTI KVALIFIKACIJE AUTOSERVISER</a:t>
            </a:r>
            <a:endParaRPr/>
          </a:p>
        </p:txBody>
      </p:sp>
      <p:graphicFrame>
        <p:nvGraphicFramePr>
          <p:cNvPr id="191" name="Google Shape;191;p11"/>
          <p:cNvGraphicFramePr/>
          <p:nvPr/>
        </p:nvGraphicFramePr>
        <p:xfrm>
          <a:off x="4191002" y="2628900"/>
          <a:ext cx="12866425" cy="7315100"/>
        </p:xfrm>
        <a:graphic>
          <a:graphicData uri="http://schemas.openxmlformats.org/drawingml/2006/table">
            <a:tbl>
              <a:tblPr>
                <a:noFill/>
                <a:tableStyleId>{F2D34901-1799-433E-B941-A89B1BD1EDDA}</a:tableStyleId>
              </a:tblPr>
              <a:tblGrid>
                <a:gridCol w="160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9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03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Prijavljene potrebe za zapošljavanjem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20.22.20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Pomoćnik automehaničara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30.22.20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Automehaničar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372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40.22.20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Servisni automehaničar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50.22.21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Automehaničar za putnička vozila –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specijalista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50.22.22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Automehaničar za privredna vozila –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specijalista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30.25.64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Autoelektričar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136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7231.01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Auto-mehaničar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904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7231.02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Auto-mehaničar specijalista za privredna vozila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6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7231.03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Auto-mehaničar specijalista za putnička vozila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7231.08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Pomoćnik automehaničara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7412.01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Auto-električar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3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UKUPNO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345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521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780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1.140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1.234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5AA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/>
          <p:nvPr/>
        </p:nvSpPr>
        <p:spPr>
          <a:xfrm rot="5400000">
            <a:off x="-3576268" y="-5132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2"/>
          <p:cNvSpPr/>
          <p:nvPr/>
        </p:nvSpPr>
        <p:spPr>
          <a:xfrm rot="5400000">
            <a:off x="-3563978" y="3233368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2"/>
          <p:cNvSpPr/>
          <p:nvPr/>
        </p:nvSpPr>
        <p:spPr>
          <a:xfrm>
            <a:off x="3581400" y="419100"/>
            <a:ext cx="146988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VEZA PREDLOŽENE KVALIFIKACIJE SA POSTOJEĆIM KVALIFIKACIJAMA</a:t>
            </a:r>
            <a:endParaRPr/>
          </a:p>
        </p:txBody>
      </p:sp>
      <p:sp>
        <p:nvSpPr>
          <p:cNvPr id="199" name="Google Shape;199;p12"/>
          <p:cNvSpPr txBox="1"/>
          <p:nvPr/>
        </p:nvSpPr>
        <p:spPr>
          <a:xfrm>
            <a:off x="3581400" y="1333500"/>
            <a:ext cx="683065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NOKS 3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✔"/>
            </a:pPr>
            <a:r>
              <a:rPr lang="sr-Latn-RS" sz="36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AUTOMEHANIČAR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✔"/>
            </a:pPr>
            <a:r>
              <a:rPr lang="sr-Latn-RS" sz="36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MEHANIČAR MOTORNIH VOZILA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✔"/>
            </a:pPr>
            <a:r>
              <a:rPr lang="sr-Latn-RS" sz="36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AUTOELEKTRIČAR</a:t>
            </a:r>
            <a:endParaRPr/>
          </a:p>
        </p:txBody>
      </p:sp>
      <p:sp>
        <p:nvSpPr>
          <p:cNvPr id="200" name="Google Shape;200;p12"/>
          <p:cNvSpPr txBox="1"/>
          <p:nvPr/>
        </p:nvSpPr>
        <p:spPr>
          <a:xfrm>
            <a:off x="3581400" y="3844874"/>
            <a:ext cx="134112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✔"/>
            </a:pPr>
            <a:r>
              <a:rPr lang="sr-Latn-R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Navedene kvalifikacije specijalizovane su po pojedinim stručnim oblastima - mehanika i elektrotehnika.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✔"/>
            </a:pPr>
            <a:r>
              <a:rPr lang="sr-Latn-R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Predložena kvalifikacija Autoserviser ima integrativni karakter i objedinjuje osnovne mehaničke intervencije, rad sa električnim i elektronskim sistemima vozila, osnovnu dijagnostiku,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servisne intervencije na sistemima klimatizacije i komfora.</a:t>
            </a:r>
            <a:endParaRPr/>
          </a:p>
        </p:txBody>
      </p:sp>
      <p:sp>
        <p:nvSpPr>
          <p:cNvPr id="201" name="Google Shape;201;p12"/>
          <p:cNvSpPr txBox="1"/>
          <p:nvPr/>
        </p:nvSpPr>
        <p:spPr>
          <a:xfrm>
            <a:off x="3564824" y="8018242"/>
            <a:ext cx="1452481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✔"/>
            </a:pPr>
            <a:r>
              <a:rPr lang="sr-Latn-R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Malim i srednjim servisima potreban je profil radnika koji može da obavlja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i mehaničke i električne jednostavne intervencije,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uključujući i dijagnostiku i redovno servisiranje.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5AA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/>
          <p:nvPr/>
        </p:nvSpPr>
        <p:spPr>
          <a:xfrm rot="5400000">
            <a:off x="-3576268" y="-5132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3"/>
          <p:cNvSpPr/>
          <p:nvPr/>
        </p:nvSpPr>
        <p:spPr>
          <a:xfrm rot="5400000">
            <a:off x="-3563978" y="3233368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3"/>
          <p:cNvSpPr/>
          <p:nvPr/>
        </p:nvSpPr>
        <p:spPr>
          <a:xfrm>
            <a:off x="3581400" y="419100"/>
            <a:ext cx="146988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sr-Latn-RS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VEZA PREDLOŽENE KVALIFIKACIJE SA POSTOJEĆIM KVALIFIKACIJAMA</a:t>
            </a:r>
            <a:endParaRPr/>
          </a:p>
        </p:txBody>
      </p:sp>
      <p:sp>
        <p:nvSpPr>
          <p:cNvPr id="209" name="Google Shape;209;p13"/>
          <p:cNvSpPr txBox="1"/>
          <p:nvPr/>
        </p:nvSpPr>
        <p:spPr>
          <a:xfrm>
            <a:off x="3581400" y="1333500"/>
            <a:ext cx="905934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NOKS 4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✔"/>
            </a:pPr>
            <a:r>
              <a:rPr lang="sr-Latn-RS" sz="36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MAŠINSKI TEHNIČAR MOTORNIH VOZILA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✔"/>
            </a:pPr>
            <a:r>
              <a:rPr lang="sr-Latn-RS" sz="36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ELEKTROTEHNIČAR ZA ELEKTRONIKU VOZILA</a:t>
            </a:r>
            <a:endParaRPr/>
          </a:p>
        </p:txBody>
      </p:sp>
      <p:sp>
        <p:nvSpPr>
          <p:cNvPr id="210" name="Google Shape;210;p13"/>
          <p:cNvSpPr txBox="1"/>
          <p:nvPr/>
        </p:nvSpPr>
        <p:spPr>
          <a:xfrm>
            <a:off x="3556000" y="3383349"/>
            <a:ext cx="124206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✔"/>
            </a:pPr>
            <a:r>
              <a:rPr lang="sr-Latn-R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Mašinski tehničar motornih vozila se bavi operativnim planiranjem aktivnosti mehaničara i praćenjem realizacije i izvršenja ovih aktivnosti (na primer pri tehničkom pregledu, remontu motornih vozila i sl.). U praksi, mašinski tehničar motornih vozila ima ulogu prvog nadređenog u organizaciji rada mehaničara motornih vozila.</a:t>
            </a:r>
            <a:endParaRPr/>
          </a:p>
        </p:txBody>
      </p:sp>
      <p:sp>
        <p:nvSpPr>
          <p:cNvPr id="211" name="Google Shape;211;p13"/>
          <p:cNvSpPr txBox="1"/>
          <p:nvPr/>
        </p:nvSpPr>
        <p:spPr>
          <a:xfrm>
            <a:off x="3552371" y="6200526"/>
            <a:ext cx="1412514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✔"/>
            </a:pPr>
            <a:r>
              <a:rPr lang="sr-Latn-R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Elektrotehničar za elektroniku na vozilima se bavi složenim sistemima na vozilima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koji su bazirani na elektronici, njihovim ispitivanjem i održavanjem.</a:t>
            </a:r>
            <a:endParaRPr/>
          </a:p>
        </p:txBody>
      </p:sp>
      <p:sp>
        <p:nvSpPr>
          <p:cNvPr id="212" name="Google Shape;212;p13"/>
          <p:cNvSpPr txBox="1"/>
          <p:nvPr/>
        </p:nvSpPr>
        <p:spPr>
          <a:xfrm>
            <a:off x="3581400" y="7617285"/>
            <a:ext cx="13544092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✔"/>
            </a:pPr>
            <a:r>
              <a:rPr lang="sr-Latn-R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Razlika između Autoservisera  i navedene dve kvalifikacije nivoa četiri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ogleda se u vrsti poslova koje obavljaju, nivou odgovornosti 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samostalnosti, širini i dubini stečenih znanja kao i u namenskoj ulozi u procesu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održavanja i dijagnostike vozila.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5AA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/>
          <p:nvPr/>
        </p:nvSpPr>
        <p:spPr>
          <a:xfrm rot="5400000">
            <a:off x="-3576268" y="-5132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4"/>
          <p:cNvSpPr/>
          <p:nvPr/>
        </p:nvSpPr>
        <p:spPr>
          <a:xfrm rot="5400000">
            <a:off x="-3563978" y="3233368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4"/>
          <p:cNvSpPr/>
          <p:nvPr/>
        </p:nvSpPr>
        <p:spPr>
          <a:xfrm>
            <a:off x="3581400" y="1653450"/>
            <a:ext cx="142494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Kvalifikacija Autoserviser je po svojoj prirodi je integrativna,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objedinjuje više stručnih oblasti –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mehaniku, autoelektriku, održavanje sistema klimatizacije,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zamenu potrošnih delova i rad sa savremenim dijagnostičkim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uređajima. </a:t>
            </a:r>
            <a:endParaRPr sz="4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4"/>
          <p:cNvSpPr txBox="1"/>
          <p:nvPr/>
        </p:nvSpPr>
        <p:spPr>
          <a:xfrm>
            <a:off x="3581400" y="6214189"/>
            <a:ext cx="144018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Autoserviser ispunjava uslove za obavljanje poslova tehničkog pregleda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(Zakon o bezbednosti saobraćaja na putevima, član 263)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5AA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/>
          <p:nvPr/>
        </p:nvSpPr>
        <p:spPr>
          <a:xfrm rot="5400000">
            <a:off x="-5709868" y="-187723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5"/>
          <p:cNvSpPr/>
          <p:nvPr/>
        </p:nvSpPr>
        <p:spPr>
          <a:xfrm rot="5400000">
            <a:off x="-5709869" y="3405959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5"/>
          <p:cNvSpPr/>
          <p:nvPr/>
        </p:nvSpPr>
        <p:spPr>
          <a:xfrm>
            <a:off x="3581400" y="419100"/>
            <a:ext cx="101143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sr-Latn-RS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SRODNE KVALIFIKACIJE U DRUGIM DRŽAVAMA</a:t>
            </a:r>
            <a:endParaRPr/>
          </a:p>
        </p:txBody>
      </p:sp>
      <p:sp>
        <p:nvSpPr>
          <p:cNvPr id="228" name="Google Shape;228;p15"/>
          <p:cNvSpPr txBox="1"/>
          <p:nvPr/>
        </p:nvSpPr>
        <p:spPr>
          <a:xfrm>
            <a:off x="1447800" y="1714500"/>
            <a:ext cx="16459200" cy="747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✔"/>
            </a:pPr>
            <a:r>
              <a:rPr lang="sr-Latn-RS" sz="40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Slovenija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Kompetencije Autoservisera po kvalifikaciji u Sloveniji odgovaraju rezultatima radionica prikupljanja radnih situacija Autoservisera u Srbiji. Iako je u Sloveniji kvalifikacija na četvrtom stepenu, vidimo značajnu vezu, jer osnovne kompetencije se poklapaju sa našim predlogom trogodišnje kvalifikacije, dok složenije kompetencije koje pripadaju četvorogodišnjem profilu mi u našem predlogu ni nemamo.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✔"/>
            </a:pPr>
            <a:r>
              <a:rPr lang="sr-Latn-RS" sz="40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Hrvatska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Sadržaj majstorskog ispita za Autoservisere u Hrvatskoj nam je od posebnog značaja, jer se poklapa sa radnim situacijama Autoservisera koje smo dobili od privrednika u Srbiji. </a:t>
            </a:r>
            <a:endParaRPr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5AA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/>
          <p:nvPr/>
        </p:nvSpPr>
        <p:spPr>
          <a:xfrm rot="5400000">
            <a:off x="-5190900" y="26722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6"/>
          <p:cNvSpPr/>
          <p:nvPr/>
        </p:nvSpPr>
        <p:spPr>
          <a:xfrm rot="5400000">
            <a:off x="-5204641" y="3353494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6"/>
          <p:cNvSpPr/>
          <p:nvPr/>
        </p:nvSpPr>
        <p:spPr>
          <a:xfrm>
            <a:off x="3581400" y="419100"/>
            <a:ext cx="101143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sr-Latn-RS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SRODNE KVALIFIKACIJE U DRUGIM DRŽAVAMA</a:t>
            </a:r>
            <a:endParaRPr/>
          </a:p>
        </p:txBody>
      </p:sp>
      <p:sp>
        <p:nvSpPr>
          <p:cNvPr id="236" name="Google Shape;236;p16"/>
          <p:cNvSpPr txBox="1"/>
          <p:nvPr/>
        </p:nvSpPr>
        <p:spPr>
          <a:xfrm>
            <a:off x="1981200" y="1404015"/>
            <a:ext cx="16154400" cy="624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✔"/>
            </a:pPr>
            <a:r>
              <a:rPr lang="sr-Latn-RS" sz="40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Estonija</a:t>
            </a:r>
            <a:endParaRPr/>
          </a:p>
          <a:p>
            <a:pPr marL="5715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endParaRPr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 Estoniji možemo videti standarde kvalifikacija za tehničara vozila na trećem i četvrtom nivou. Trogodišnji profil odgovara trogodišnjem profilu Autoservisera koji predlažemo, dok je četvorogodišnji naveden kao primer zarad uočavanja razlike u složenosti posla.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✔"/>
            </a:pPr>
            <a:r>
              <a:rPr lang="sr-Latn-RS" sz="40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Severna Makedonija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 obimu i sadržaju ishodi obuke za Autoservisera u Makedoniji odgovara profilu Autoservisera koji želimo da uvedemo u Srbiji.</a:t>
            </a:r>
            <a:endParaRPr sz="4000" b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5AA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/>
          <p:nvPr/>
        </p:nvSpPr>
        <p:spPr>
          <a:xfrm>
            <a:off x="0" y="4158548"/>
            <a:ext cx="18288000" cy="142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HVALA NA PAŽNJI</a:t>
            </a:r>
            <a:endParaRPr/>
          </a:p>
        </p:txBody>
      </p:sp>
      <p:sp>
        <p:nvSpPr>
          <p:cNvPr id="242" name="Google Shape;242;p17"/>
          <p:cNvSpPr/>
          <p:nvPr/>
        </p:nvSpPr>
        <p:spPr>
          <a:xfrm>
            <a:off x="-3190" y="10032039"/>
            <a:ext cx="6879098" cy="6860621"/>
          </a:xfrm>
          <a:custGeom>
            <a:avLst/>
            <a:gdLst/>
            <a:ahLst/>
            <a:cxnLst/>
            <a:rect l="l" t="t" r="r" b="b"/>
            <a:pathLst>
              <a:path w="6879098" h="6860621" extrusionOk="0">
                <a:moveTo>
                  <a:pt x="0" y="0"/>
                </a:moveTo>
                <a:lnTo>
                  <a:pt x="6879099" y="0"/>
                </a:lnTo>
                <a:lnTo>
                  <a:pt x="6879099" y="6860621"/>
                </a:lnTo>
                <a:lnTo>
                  <a:pt x="0" y="68606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90" t="-371" r="-347" b="-34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7"/>
          <p:cNvSpPr/>
          <p:nvPr/>
        </p:nvSpPr>
        <p:spPr>
          <a:xfrm>
            <a:off x="6874053" y="10032039"/>
            <a:ext cx="6877764" cy="6860621"/>
          </a:xfrm>
          <a:custGeom>
            <a:avLst/>
            <a:gdLst/>
            <a:ahLst/>
            <a:cxnLst/>
            <a:rect l="l" t="t" r="r" b="b"/>
            <a:pathLst>
              <a:path w="6877764" h="6860621" extrusionOk="0">
                <a:moveTo>
                  <a:pt x="0" y="0"/>
                </a:moveTo>
                <a:lnTo>
                  <a:pt x="6877764" y="0"/>
                </a:lnTo>
                <a:lnTo>
                  <a:pt x="6877764" y="6860621"/>
                </a:lnTo>
                <a:lnTo>
                  <a:pt x="0" y="68606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08" t="-371" r="-348" b="-34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7"/>
          <p:cNvSpPr/>
          <p:nvPr/>
        </p:nvSpPr>
        <p:spPr>
          <a:xfrm>
            <a:off x="13748398" y="10029141"/>
            <a:ext cx="6879328" cy="6863518"/>
          </a:xfrm>
          <a:custGeom>
            <a:avLst/>
            <a:gdLst/>
            <a:ahLst/>
            <a:cxnLst/>
            <a:rect l="l" t="t" r="r" b="b"/>
            <a:pathLst>
              <a:path w="6879328" h="6863518" extrusionOk="0">
                <a:moveTo>
                  <a:pt x="0" y="0"/>
                </a:moveTo>
                <a:lnTo>
                  <a:pt x="6879328" y="0"/>
                </a:lnTo>
                <a:lnTo>
                  <a:pt x="6879328" y="6863519"/>
                </a:lnTo>
                <a:lnTo>
                  <a:pt x="0" y="68635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86" t="-329" r="-348" b="-3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7" descr="Clapping hands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1900" y="5753100"/>
            <a:ext cx="31242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5AA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834571" y="800100"/>
            <a:ext cx="11279588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alibri"/>
              <a:buNone/>
            </a:pPr>
            <a:r>
              <a:rPr lang="sr-Latn-RS" sz="8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 REČI O PROJEKTU </a:t>
            </a: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 rot="5400000">
            <a:off x="-6572712" y="-3469950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rot="5400000">
            <a:off x="-6572712" y="3405959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34571" y="1889324"/>
            <a:ext cx="6265341" cy="108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6867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sr-Latn-RS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„Dual VET Projekat Srbija“</a:t>
            </a:r>
            <a:endParaRPr/>
          </a:p>
          <a:p>
            <a:pPr marL="0" marR="0" lvl="0" indent="0" algn="l" rtl="0">
              <a:lnSpc>
                <a:spcPct val="686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6867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sr-Latn-RS"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2023-2027</a:t>
            </a:r>
            <a:endParaRPr sz="4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838200" y="4363467"/>
            <a:ext cx="15316200" cy="38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937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sr-Latn-RS" sz="3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834571" y="3056798"/>
            <a:ext cx="16687800" cy="686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Partneri uključeni u realizaciju projekta su: Privredna komora Srbije, Privredna komora Austrije, Austrijski institut za razvoj obrazovanja i Zavod za unapređivanje obrazovanja i vaspitanja Republike Srbije.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sr-Latn-RS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Cilj projekta: Razvijanje i unapređivanje dualnog obrazovanja u Srbiji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sr-Latn-RS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Neki od specifičnih ciljeva su: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lang="sr-Latn-RS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Unapređivanje metodologije izrade plana i programa nastave i učenja za učenje kroz rad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lang="sr-Latn-RS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Izrada dodatnih dokumenata za obrazovne profile zasnovane na učenju kroz rad 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5AA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 rot="5400000">
            <a:off x="-6572712" y="-3469950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 rot="5400000">
            <a:off x="-6572712" y="3405959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30468" y="843490"/>
            <a:ext cx="16849531" cy="825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Noto Sans Symbols"/>
              <a:buChar char="✔"/>
            </a:pPr>
            <a:r>
              <a:rPr lang="sr-Latn-RS" sz="4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Švajcarski federalni institut za stručno obrazovanje i </a:t>
            </a:r>
            <a:r>
              <a:rPr lang="sr-Latn-RS" sz="4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obuku</a:t>
            </a:r>
            <a:endParaRPr sz="4000" dirty="0" smtClean="0"/>
          </a:p>
          <a:p>
            <a:pPr marL="571500" marR="0" lvl="0" indent="-26670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endParaRPr sz="400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4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(SFUVET) kreirao je sveobuhvatan pristup razvoju i primeni </a:t>
            </a:r>
            <a:endParaRPr sz="4000" dirty="0"/>
          </a:p>
          <a:p>
            <a:pPr marL="0" marR="0" lvl="0" indent="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nastavnih programa za dualno stručno obrazovanje</a:t>
            </a:r>
            <a:endParaRPr sz="4000" dirty="0"/>
          </a:p>
          <a:p>
            <a:pPr marL="0" marR="0" lvl="0" indent="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sr-Latn-RS" sz="4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situacioni pristup stručnom obrazovanju </a:t>
            </a:r>
            <a:r>
              <a:rPr lang="sr-Latn-RS" sz="4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r-Latn-RS" sz="40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Učenje je zasnovano na</a:t>
            </a:r>
            <a:endParaRPr sz="4000" dirty="0"/>
          </a:p>
          <a:p>
            <a:pPr marL="0" marR="0" lvl="0" indent="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realnim radnim situacijama iz prakse, što omogućava razvoj</a:t>
            </a:r>
            <a:endParaRPr sz="4000" dirty="0"/>
          </a:p>
          <a:p>
            <a:pPr marL="0" marR="0" lvl="0" indent="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kompetencija koje su direktno primenjive u poslu</a:t>
            </a:r>
            <a:r>
              <a:rPr lang="sr-Latn-RS" sz="4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4000" dirty="0"/>
          </a:p>
          <a:p>
            <a:pPr marL="0" marR="0" lvl="0" indent="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68580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Noto Sans Symbols"/>
              <a:buChar char="✔"/>
            </a:pPr>
            <a:r>
              <a:rPr lang="sr-Latn-RS" sz="4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Za razliku od tradicionalnog pristupa razvoju nastavnih planova i </a:t>
            </a:r>
            <a:endParaRPr sz="4000" dirty="0"/>
          </a:p>
          <a:p>
            <a:pPr marL="0" marR="0" lvl="0" indent="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programa, koji zanimanje razlaže na zadatke i veštine, ovaj pristup</a:t>
            </a:r>
            <a:endParaRPr sz="4000" dirty="0"/>
          </a:p>
          <a:p>
            <a:pPr marL="0" marR="0" lvl="0" indent="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stavlja </a:t>
            </a:r>
            <a:r>
              <a:rPr lang="sr-Latn-RS" sz="4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radne situacije</a:t>
            </a:r>
            <a:r>
              <a:rPr lang="sr-Latn-RS" sz="4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u fokus.</a:t>
            </a:r>
            <a:endParaRPr sz="4000" dirty="0"/>
          </a:p>
          <a:p>
            <a:pPr marL="685800" marR="0" lvl="0" indent="-38100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endParaRPr sz="4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815909" y="8650368"/>
            <a:ext cx="17472091" cy="1208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okviru ovog projekta razvija se i nova kvalifikacija </a:t>
            </a:r>
            <a:r>
              <a:rPr lang="sr-Latn-R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Autoserviser,</a:t>
            </a:r>
            <a:endParaRPr sz="4000" dirty="0"/>
          </a:p>
          <a:p>
            <a:pPr marL="0" marR="0" lvl="0" indent="0" algn="l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5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skladu sa potrebama tržišta rada i principima dualnog obrazovanja.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5AA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/>
        </p:nvSpPr>
        <p:spPr>
          <a:xfrm>
            <a:off x="809170" y="647700"/>
            <a:ext cx="16497300" cy="92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8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Od radne situacije do profila zanimanja </a:t>
            </a: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 rot="5400000">
            <a:off x="-6572712" y="-3469950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 rot="5400000">
            <a:off x="-6572712" y="3405959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870856" y="3089949"/>
            <a:ext cx="17250229" cy="190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 Identifikovanje ključnih radnih situacija koje čine osnovu svakodnevnog posla za Autoservisera;</a:t>
            </a:r>
            <a:endParaRPr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 Definisanje veština, znanja, stavova i resursa potrebnih za svaku od tih radnih situacija.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841827" y="1919112"/>
            <a:ext cx="24093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KORACI</a:t>
            </a:r>
            <a:endParaRPr dirty="0"/>
          </a:p>
        </p:txBody>
      </p:sp>
      <p:sp>
        <p:nvSpPr>
          <p:cNvPr id="120" name="Google Shape;120;p4"/>
          <p:cNvSpPr txBox="1"/>
          <p:nvPr/>
        </p:nvSpPr>
        <p:spPr>
          <a:xfrm>
            <a:off x="795723" y="5454831"/>
            <a:ext cx="172502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UČESNICI PRVE RADIONICE – neposredni izvršioci, iskusni predstavnici kompanija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841827" y="6849045"/>
            <a:ext cx="1378428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sr-Latn-R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Đorđe Šljukić, A.S. ĐOLE ŠLJUKIĆ (Mitsubishi, Hyundai, Kia autoservis) Zemun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sr-Latn-R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Predrag Pavlović, Toyota centar Beograd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sr-Latn-R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Darko Petronijević, Scania Srbija, Krnješevci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sr-Latn-R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Boban Stevanović, BMW Delta Motors Beograd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sr-Latn-R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Nenad Ninković, Lasta Beograd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sr-Latn-R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Goran Plavšić, Porsche Inter Auto Beograd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5AA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743856" y="571500"/>
            <a:ext cx="16497300" cy="92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alibri"/>
              <a:buNone/>
            </a:pPr>
            <a:r>
              <a:rPr lang="sr-Latn-RS" sz="8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Od radne situacije do profila zanimanja </a:t>
            </a: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 rot="5400000">
            <a:off x="-6572712" y="-3469950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 rot="5400000">
            <a:off x="-6572712" y="3405959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780142" y="3057148"/>
            <a:ext cx="60932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sr-Latn-RS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REZULTATI PRVE RADIONICE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933450" y="4914900"/>
            <a:ext cx="14733072" cy="33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sr-Latn-R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Identifikovano je </a:t>
            </a:r>
            <a:r>
              <a:rPr lang="sr-Latn-R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 radnih situacija </a:t>
            </a:r>
            <a:r>
              <a:rPr lang="sr-Latn-R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 Autoservisera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sr-Latn-R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 svaku radnu situaciju su definisani </a:t>
            </a:r>
            <a:r>
              <a:rPr lang="sr-Latn-R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koraci</a:t>
            </a:r>
            <a:r>
              <a:rPr lang="sr-Latn-R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potrebni </a:t>
            </a:r>
            <a:r>
              <a:rPr lang="sr-Latn-R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resursi</a:t>
            </a:r>
            <a:r>
              <a:rPr lang="sr-Latn-R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sr-Latn-R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vreme izvršenja</a:t>
            </a:r>
            <a:r>
              <a:rPr lang="sr-Latn-R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potrebna </a:t>
            </a:r>
            <a:r>
              <a:rPr lang="sr-Latn-R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znanja, veštine i stavovi</a:t>
            </a:r>
            <a:endParaRPr/>
          </a:p>
          <a:p>
            <a:pPr marL="5715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5AA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/>
        </p:nvSpPr>
        <p:spPr>
          <a:xfrm>
            <a:off x="793164" y="495300"/>
            <a:ext cx="16497300" cy="92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alibri"/>
              <a:buNone/>
            </a:pPr>
            <a:r>
              <a:rPr lang="sr-Latn-RS" sz="8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Od radne situacije do profila zanimanja </a:t>
            </a: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/>
          <p:nvPr/>
        </p:nvSpPr>
        <p:spPr>
          <a:xfrm rot="5400000">
            <a:off x="-6572712" y="-3469950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 rot="5400000">
            <a:off x="-6572712" y="3405959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778650" y="3086100"/>
            <a:ext cx="16687800" cy="2273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sr-Latn-RS" sz="4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sr-Latn-RS" sz="4000" i="0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Izrada preliminarniog </a:t>
            </a:r>
            <a:r>
              <a:rPr lang="sr-Latn-RS" sz="4000" b="1" i="0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nacrta profila zanimanja </a:t>
            </a:r>
            <a:r>
              <a:rPr lang="sr-Latn-RS" sz="4000" i="0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– dokumenta koji opisuje šta zanimanje Autoserviser obuhvata</a:t>
            </a:r>
            <a:r>
              <a:rPr lang="sr-Latn-RS" sz="4000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4000" i="0" u="sng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sr-Latn-RS" sz="4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sr-Latn-RS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Sprovodjenje validacije - zajedničke provere da li su predložene radne situacije realne, reprezentativne i relevantne </a:t>
            </a:r>
            <a:r>
              <a:rPr lang="sr-Latn-RS" sz="4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za </a:t>
            </a:r>
            <a:r>
              <a:rPr lang="sr-Latn-RS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Autoservisera.</a:t>
            </a: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793164" y="2061687"/>
            <a:ext cx="20661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sr-Latn-RS" sz="4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KORACI</a:t>
            </a:r>
            <a:endParaRPr dirty="0"/>
          </a:p>
        </p:txBody>
      </p:sp>
      <p:sp>
        <p:nvSpPr>
          <p:cNvPr id="140" name="Google Shape;140;p6"/>
          <p:cNvSpPr txBox="1"/>
          <p:nvPr/>
        </p:nvSpPr>
        <p:spPr>
          <a:xfrm>
            <a:off x="778650" y="5808600"/>
            <a:ext cx="174947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UČESNICI DRUGE RADIONICE – </a:t>
            </a:r>
            <a:r>
              <a:rPr lang="sr-Latn-R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supervizori, nadređeni direktnim izvršiocima posla</a:t>
            </a:r>
            <a:endParaRPr dirty="0"/>
          </a:p>
        </p:txBody>
      </p:sp>
      <p:sp>
        <p:nvSpPr>
          <p:cNvPr id="141" name="Google Shape;141;p6"/>
          <p:cNvSpPr txBox="1"/>
          <p:nvPr/>
        </p:nvSpPr>
        <p:spPr>
          <a:xfrm>
            <a:off x="793164" y="6516486"/>
            <a:ext cx="10761664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sr-Latn-R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Zdravko Zdravković, Scania Srbija;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sr-Latn-R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Ivan Božić, Delta Motors;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sr-Latn-R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Marijana Vala,  Toyota centar BGD;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sr-Latn-R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Predrag Pavlović, Toyota centar BGD;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sr-Latn-R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Radislav Sekulić, Porsche Inter Auto;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sr-Latn-R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Nenad Stefanov,  RENO SAVA d.o.o. </a:t>
            </a:r>
            <a:r>
              <a:rPr lang="sr-Latn-RS" sz="3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Beograd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5AA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/>
        </p:nvSpPr>
        <p:spPr>
          <a:xfrm>
            <a:off x="743856" y="571500"/>
            <a:ext cx="16497300" cy="92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alibri"/>
              <a:buNone/>
            </a:pPr>
            <a:r>
              <a:rPr lang="sr-Latn-RS" sz="8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Od radne situacije do profila zanimanja </a:t>
            </a: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 rot="5400000">
            <a:off x="-6572712" y="-3469950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 rot="5400000">
            <a:off x="-6572712" y="3405959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780142" y="3057148"/>
            <a:ext cx="65098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sr-Latn-RS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REZULTATI DRUGE RADIONICE</a:t>
            </a:r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933450" y="4914900"/>
            <a:ext cx="16026439" cy="33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Char char="•"/>
            </a:pPr>
            <a:r>
              <a:rPr lang="sr-Latn-R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Sprovedena je validacija izrađenih radnih situacija za Autoservisera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Char char="•"/>
            </a:pPr>
            <a:r>
              <a:rPr lang="sr-Latn-R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Definisane su oblasti kompetencija</a:t>
            </a:r>
            <a:endParaRPr sz="4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Char char="•"/>
            </a:pPr>
            <a:r>
              <a:rPr lang="sr-Latn-R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Izrađen je nacrt profila zanimanja </a:t>
            </a:r>
            <a:endParaRPr sz="4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5AA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/>
        </p:nvSpPr>
        <p:spPr>
          <a:xfrm>
            <a:off x="609600" y="190500"/>
            <a:ext cx="16045543" cy="954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9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6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NACRT PROFILA ZANIMANJA AUTOSERVISER </a:t>
            </a:r>
            <a:endParaRPr sz="66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/>
          <p:nvPr/>
        </p:nvSpPr>
        <p:spPr>
          <a:xfrm rot="5400000">
            <a:off x="-6572712" y="-3469950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-6572712" y="3405959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8" name="Google Shape;158;p8"/>
          <p:cNvGraphicFramePr/>
          <p:nvPr>
            <p:extLst>
              <p:ext uri="{D42A27DB-BD31-4B8C-83A1-F6EECF244321}">
                <p14:modId xmlns:p14="http://schemas.microsoft.com/office/powerpoint/2010/main" val="855622325"/>
              </p:ext>
            </p:extLst>
          </p:nvPr>
        </p:nvGraphicFramePr>
        <p:xfrm>
          <a:off x="435426" y="1065525"/>
          <a:ext cx="17068800" cy="9384742"/>
        </p:xfrm>
        <a:graphic>
          <a:graphicData uri="http://schemas.openxmlformats.org/drawingml/2006/table">
            <a:tbl>
              <a:tblPr>
                <a:noFill/>
                <a:tableStyleId>{F2D34901-1799-433E-B941-A89B1BD1EDDA}</a:tableStyleId>
              </a:tblPr>
              <a:tblGrid>
                <a:gridCol w="18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2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2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57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57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1875"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НАЦРТ ПРОФИЛА ЗАНИМАЊА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35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Област компетенције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Професионалне активности (радне ситуације)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875">
                <a:tc gridSpan="2"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45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Преглед и одржавање возила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 Визуелни преглед возила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 Постављање возила на дизалицу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 Проверавање геометрије трапа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 Замена моторног уља и филтера уља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 Замена филтера ваздуха и кабине 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 Замена филтера горива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45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 Мењање филтера мотора-уље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 Корекција светлосне сигнализације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1.9 Замена погонских каишева мотора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1.10 Замена расхладне течности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1.11 Замена кочне течности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1.12 Замена свећица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745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1.13 Замена филтера кабине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1.14 Вршење редовног сервиса климе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1.15 Попуњавање чек-листе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93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Замена потрошних делова</a:t>
                      </a:r>
                      <a:r>
                        <a:rPr lang="sr-Latn-RS" sz="18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 Замена дискова и плочица на систему кочења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 Замена пнеуматика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 Замена хладњака мотора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 Замена сета квачила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 Замена амортизера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2.6 Замена метлица брисача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87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 Замена делова трапа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1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Одржавање електро компоненти возила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 Испитивање електро инсталација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 Вршење основне дијагностике возила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 Подешавање асистенција вожње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 Уградња додатне опреме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 Провера исправности и замена акумулатора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Примена стандарда безбедности и заштите на раду, еколошких мера и одржавање хигијене радног места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 Примењивање еколошких мера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4.2 Примењивање мера безбедности и заштите здравља на раду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4.3 Одржавање хигијене радног места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475" marR="43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5AA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/>
          <p:nvPr/>
        </p:nvSpPr>
        <p:spPr>
          <a:xfrm>
            <a:off x="609600" y="419100"/>
            <a:ext cx="17278350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8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Od profila zanimanja do izrade Inicijalnog predloga standarda kvalifikacije Autoserviser</a:t>
            </a:r>
            <a:endParaRPr/>
          </a:p>
          <a:p>
            <a: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8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9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/>
          <p:nvPr/>
        </p:nvSpPr>
        <p:spPr>
          <a:xfrm rot="5400000">
            <a:off x="-6572712" y="-3469950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 rot="5400000">
            <a:off x="-6572712" y="3405959"/>
            <a:ext cx="6875909" cy="6886173"/>
          </a:xfrm>
          <a:custGeom>
            <a:avLst/>
            <a:gdLst/>
            <a:ahLst/>
            <a:cxnLst/>
            <a:rect l="l" t="t" r="r" b="b"/>
            <a:pathLst>
              <a:path w="6875909" h="6886173" extrusionOk="0">
                <a:moveTo>
                  <a:pt x="0" y="0"/>
                </a:moveTo>
                <a:lnTo>
                  <a:pt x="6875909" y="0"/>
                </a:lnTo>
                <a:lnTo>
                  <a:pt x="6875909" y="6886173"/>
                </a:lnTo>
                <a:lnTo>
                  <a:pt x="0" y="6886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6" r="-347" b="-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 txBox="1"/>
          <p:nvPr/>
        </p:nvSpPr>
        <p:spPr>
          <a:xfrm>
            <a:off x="838200" y="3238500"/>
            <a:ext cx="135636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Oblasti kompetencija                Dužnosti u Opisu rada  </a:t>
            </a:r>
            <a:endParaRPr/>
          </a:p>
        </p:txBody>
      </p:sp>
      <p:cxnSp>
        <p:nvCxnSpPr>
          <p:cNvPr id="168" name="Google Shape;168;p9"/>
          <p:cNvCxnSpPr/>
          <p:nvPr/>
        </p:nvCxnSpPr>
        <p:spPr>
          <a:xfrm rot="10800000" flipH="1">
            <a:off x="6172200" y="3623220"/>
            <a:ext cx="1447800" cy="2705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9" name="Google Shape;169;p9"/>
          <p:cNvSpPr txBox="1"/>
          <p:nvPr/>
        </p:nvSpPr>
        <p:spPr>
          <a:xfrm>
            <a:off x="845457" y="4686299"/>
            <a:ext cx="1076378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Radne situacije                  Zadaci u Opisu rada </a:t>
            </a:r>
            <a:endParaRPr/>
          </a:p>
        </p:txBody>
      </p:sp>
      <p:cxnSp>
        <p:nvCxnSpPr>
          <p:cNvPr id="170" name="Google Shape;170;p9"/>
          <p:cNvCxnSpPr/>
          <p:nvPr/>
        </p:nvCxnSpPr>
        <p:spPr>
          <a:xfrm rot="10800000" flipH="1">
            <a:off x="4817647" y="5069283"/>
            <a:ext cx="1447800" cy="2705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1" name="Google Shape;171;p9"/>
          <p:cNvSpPr txBox="1"/>
          <p:nvPr/>
        </p:nvSpPr>
        <p:spPr>
          <a:xfrm>
            <a:off x="834571" y="6157682"/>
            <a:ext cx="1307774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Znanja, veštine i stavovi                 Predog ishoda učenja </a:t>
            </a:r>
            <a:endParaRPr/>
          </a:p>
        </p:txBody>
      </p:sp>
      <p:cxnSp>
        <p:nvCxnSpPr>
          <p:cNvPr id="172" name="Google Shape;172;p9"/>
          <p:cNvCxnSpPr/>
          <p:nvPr/>
        </p:nvCxnSpPr>
        <p:spPr>
          <a:xfrm rot="10800000" flipH="1">
            <a:off x="6896100" y="6551611"/>
            <a:ext cx="1447800" cy="2705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3" name="Google Shape;173;p9"/>
          <p:cNvSpPr txBox="1"/>
          <p:nvPr/>
        </p:nvSpPr>
        <p:spPr>
          <a:xfrm>
            <a:off x="801914" y="7627251"/>
            <a:ext cx="1608042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Standardi i zahtevi                            Ekstremni uslovi i izloženost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pogledu kvaliteta                           rizicima pri obavljanju zanimanja  </a:t>
            </a:r>
            <a:endParaRPr/>
          </a:p>
        </p:txBody>
      </p:sp>
      <p:cxnSp>
        <p:nvCxnSpPr>
          <p:cNvPr id="174" name="Google Shape;174;p9"/>
          <p:cNvCxnSpPr/>
          <p:nvPr/>
        </p:nvCxnSpPr>
        <p:spPr>
          <a:xfrm rot="10800000" flipH="1">
            <a:off x="6172200" y="8350526"/>
            <a:ext cx="1447800" cy="2705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1175</Words>
  <Application>Microsoft Office PowerPoint</Application>
  <PresentationFormat>Custom</PresentationFormat>
  <Paragraphs>317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Noto Sans Symbols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5</cp:revision>
  <dcterms:created xsi:type="dcterms:W3CDTF">2006-08-16T00:00:00Z</dcterms:created>
  <dcterms:modified xsi:type="dcterms:W3CDTF">2025-11-16T20:06:18Z</dcterms:modified>
</cp:coreProperties>
</file>