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4" r:id="rId2"/>
    <p:sldId id="315" r:id="rId3"/>
    <p:sldId id="318" r:id="rId4"/>
    <p:sldId id="319" r:id="rId5"/>
    <p:sldId id="320" r:id="rId6"/>
    <p:sldId id="321" r:id="rId7"/>
    <p:sldId id="322" r:id="rId8"/>
    <p:sldId id="334" r:id="rId9"/>
    <p:sldId id="324" r:id="rId10"/>
    <p:sldId id="333" r:id="rId11"/>
    <p:sldId id="332" r:id="rId12"/>
    <p:sldId id="325" r:id="rId13"/>
    <p:sldId id="328" r:id="rId14"/>
    <p:sldId id="329" r:id="rId15"/>
    <p:sldId id="331" r:id="rId1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F5F5F5"/>
    <a:srgbClr val="2041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620B7-7C14-4361-ADA1-C2B97ED04DA9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B7BCE-02AA-4C53-B4F0-673DE1A0E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629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AE77D-BC5E-49DC-80EE-4264A2A68EF7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0AF4-4C07-447E-8681-61FE38213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7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05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6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26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26;p27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67143" y="2780291"/>
            <a:ext cx="5672550" cy="42377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935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34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81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95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7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3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01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66A7C-9559-4312-A4D8-E839365C9DFD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73E87-F500-474E-8AFD-B1D531FF64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8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ura.edu.r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ura.edu.rs/" TargetMode="External"/><Relationship Id="rId2" Type="http://schemas.openxmlformats.org/officeDocument/2006/relationships/hyperlink" Target="mailto:info.matura2021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2957" y="2131981"/>
            <a:ext cx="8173330" cy="1538297"/>
          </a:xfrm>
        </p:spPr>
        <p:txBody>
          <a:bodyPr>
            <a:noAutofit/>
          </a:bodyPr>
          <a:lstStyle/>
          <a:p>
            <a:r>
              <a:rPr lang="sr-Cyrl-RS" sz="48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Пројекат Државне матуре</a:t>
            </a:r>
            <a:br>
              <a:rPr lang="sr-Cyrl-RS" sz="48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48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2019-2021.</a:t>
            </a:r>
            <a:endParaRPr lang="sr-Cyrl-RS" sz="4800" b="1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8953" y="4582541"/>
            <a:ext cx="5318724" cy="94138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r-Cyrl-RS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Грегор Мохорчич</a:t>
            </a:r>
          </a:p>
          <a:p>
            <a:pPr>
              <a:spcBef>
                <a:spcPts val="0"/>
              </a:spcBef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Кључни експерт за завршне испите</a:t>
            </a:r>
            <a:endParaRPr lang="sr-Cyrl-RS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26" r="23196"/>
          <a:stretch/>
        </p:blipFill>
        <p:spPr bwMode="auto">
          <a:xfrm>
            <a:off x="408221" y="66505"/>
            <a:ext cx="766762" cy="15132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Tamara\Desktop\EUzaTebe_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654" y="660779"/>
            <a:ext cx="2585947" cy="69961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826262" y="733589"/>
            <a:ext cx="24443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Овај пројекат финансира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sr-Cyrl-R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Европска унија</a:t>
            </a:r>
            <a:endParaRPr lang="sr-Cyrl-R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81088" y="618173"/>
            <a:ext cx="2746842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РЕПУБЛИКА СРБИЈА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Министарство просвете, </a:t>
            </a:r>
          </a:p>
          <a:p>
            <a:r>
              <a:rPr lang="sr-Cyrl-R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науке и технолошког развоја</a:t>
            </a:r>
            <a:endParaRPr lang="sr-Cyrl-R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92;p19"/>
          <p:cNvSpPr txBox="1"/>
          <p:nvPr/>
        </p:nvSpPr>
        <p:spPr>
          <a:xfrm>
            <a:off x="1917446" y="3558766"/>
            <a:ext cx="8464506" cy="735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XIX седница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Скупштине Заједнице машинских школа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Републике Србије</a:t>
            </a:r>
          </a:p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Фрушка гора, 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sr-Latn-RS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новембар</a:t>
            </a:r>
            <a:r>
              <a:rPr lang="sr-Latn-RS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2019.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године</a:t>
            </a:r>
            <a:endParaRPr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Open Sans SemiBold"/>
              <a:cs typeface="Arial" panose="020B0604020202020204" pitchFamily="34" charset="0"/>
              <a:sym typeface="Open Sans SemiBold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2914" y="6007095"/>
            <a:ext cx="11389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Ова презентација направљена је уз финансијску помоћ Европске уније. За њену садржину искључиво су одговорни Министарство просвете, науке и технолошког развоја и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Human Dynamics </a:t>
            </a:r>
            <a:r>
              <a:rPr lang="sr-Cyrl-RS" sz="1400" dirty="0">
                <a:latin typeface="Arial" panose="020B0604020202020204" pitchFamily="34" charset="0"/>
                <a:cs typeface="Arial" panose="020B0604020202020204" pitchFamily="34" charset="0"/>
              </a:rPr>
              <a:t>и та садржина нипошто не изражава званичне ставове Европске уније. </a:t>
            </a:r>
          </a:p>
        </p:txBody>
      </p:sp>
    </p:spTree>
    <p:extLst>
      <p:ext uri="{BB962C8B-B14F-4D97-AF65-F5344CB8AC3E}">
        <p14:creationId xmlns:p14="http://schemas.microsoft.com/office/powerpoint/2010/main" val="394544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Промене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Продужење времена </a:t>
            </a:r>
            <a:r>
              <a:rPr lang="ru-RU" dirty="0" smtClean="0"/>
              <a:t>за припрему првог завршног испита за </a:t>
            </a:r>
            <a:r>
              <a:rPr lang="ru-RU" dirty="0"/>
              <a:t>школску </a:t>
            </a:r>
            <a:r>
              <a:rPr lang="ru-RU" dirty="0" smtClean="0"/>
              <a:t>2020/21. годину </a:t>
            </a:r>
          </a:p>
          <a:p>
            <a:r>
              <a:rPr lang="ru-RU" dirty="0" smtClean="0"/>
              <a:t>Продужење </a:t>
            </a:r>
            <a:r>
              <a:rPr lang="ru-RU" dirty="0"/>
              <a:t>времена </a:t>
            </a:r>
            <a:r>
              <a:rPr lang="ru-RU" dirty="0" smtClean="0"/>
              <a:t>за припрему </a:t>
            </a:r>
            <a:r>
              <a:rPr lang="ru-RU" dirty="0"/>
              <a:t>прве матуре за школску 2021/22. </a:t>
            </a:r>
            <a:r>
              <a:rPr lang="ru-RU" dirty="0" smtClean="0"/>
              <a:t>годину </a:t>
            </a:r>
          </a:p>
          <a:p>
            <a:r>
              <a:rPr lang="ru-RU" dirty="0" smtClean="0"/>
              <a:t>Промењени термини пилотирања</a:t>
            </a:r>
          </a:p>
          <a:p>
            <a:r>
              <a:rPr lang="ru-RU" dirty="0" smtClean="0"/>
              <a:t>Промењени профили који ће се пилотирати                          за завршни испит и стручну матуру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435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План</a:t>
            </a:r>
            <a:r>
              <a:rPr lang="sr-Cyrl-RS" dirty="0"/>
              <a:t> </a:t>
            </a:r>
            <a:r>
              <a:rPr lang="sr-Cyrl-RS" dirty="0" smtClean="0"/>
              <a:t>пилотирања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Мај 2020. </a:t>
            </a:r>
            <a:r>
              <a:rPr lang="ru-RU" dirty="0"/>
              <a:t>– пилот за трогодишње програме у стручном образовању </a:t>
            </a:r>
            <a:r>
              <a:rPr lang="ru-RU" dirty="0" smtClean="0"/>
              <a:t>(10 школа)</a:t>
            </a:r>
            <a:endParaRPr lang="ru-RU" dirty="0"/>
          </a:p>
          <a:p>
            <a:r>
              <a:rPr lang="ru-RU" dirty="0" smtClean="0"/>
              <a:t>Мај </a:t>
            </a:r>
            <a:r>
              <a:rPr lang="ru-RU" dirty="0"/>
              <a:t>2020. – први пилот у општем, уметничком и стручном </a:t>
            </a:r>
            <a:r>
              <a:rPr lang="ru-RU" dirty="0" smtClean="0"/>
              <a:t>образовању (50+3+40 школе)</a:t>
            </a:r>
            <a:endParaRPr lang="ru-RU" dirty="0"/>
          </a:p>
          <a:p>
            <a:r>
              <a:rPr lang="ru-RU" dirty="0" smtClean="0"/>
              <a:t>Мај 2021. </a:t>
            </a:r>
            <a:r>
              <a:rPr lang="ru-RU" dirty="0"/>
              <a:t>– други пилот у општем, уметничком и стручном </a:t>
            </a:r>
            <a:r>
              <a:rPr lang="ru-RU" dirty="0" smtClean="0"/>
              <a:t>образовању</a:t>
            </a:r>
          </a:p>
        </p:txBody>
      </p:sp>
    </p:spTree>
    <p:extLst>
      <p:ext uri="{BB962C8B-B14F-4D97-AF65-F5344CB8AC3E}">
        <p14:creationId xmlns:p14="http://schemas.microsoft.com/office/powerpoint/2010/main" val="342711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К2 - Универзитети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400" dirty="0"/>
              <a:t>Обављена анализа уписне политике факултета свих државних </a:t>
            </a:r>
            <a:r>
              <a:rPr lang="ru-RU" sz="3400" dirty="0" smtClean="0"/>
              <a:t>универзитета</a:t>
            </a:r>
          </a:p>
          <a:p>
            <a:r>
              <a:rPr lang="ru-RU" sz="3400" dirty="0" smtClean="0"/>
              <a:t>Обављене </a:t>
            </a:r>
            <a:r>
              <a:rPr lang="ru-RU" sz="3400" dirty="0"/>
              <a:t>консултације о даљој сарадњи на уградњи резултата матуре са </a:t>
            </a:r>
            <a:r>
              <a:rPr lang="ru-RU" sz="3400" dirty="0" smtClean="0"/>
              <a:t>свим </a:t>
            </a:r>
            <a:r>
              <a:rPr lang="ru-RU" sz="3400" dirty="0"/>
              <a:t>универзитетима у Србији</a:t>
            </a:r>
          </a:p>
          <a:p>
            <a:r>
              <a:rPr lang="ru-RU" sz="3400" dirty="0"/>
              <a:t>Заказане фокус групе на свим универзитетима за истраживање односа  </a:t>
            </a:r>
            <a:r>
              <a:rPr lang="ru-RU" sz="3400" dirty="0" smtClean="0"/>
              <a:t>матуре </a:t>
            </a:r>
            <a:r>
              <a:rPr lang="ru-RU" sz="3400" dirty="0"/>
              <a:t>и пријемних испита</a:t>
            </a:r>
          </a:p>
          <a:p>
            <a:r>
              <a:rPr lang="ru-RU" sz="3400" dirty="0"/>
              <a:t>Започета процедура формирања </a:t>
            </a:r>
            <a:r>
              <a:rPr lang="sl-SI" sz="3400" dirty="0" smtClean="0"/>
              <a:t/>
            </a:r>
            <a:br>
              <a:rPr lang="sl-SI" sz="3400" dirty="0" smtClean="0"/>
            </a:br>
            <a:r>
              <a:rPr lang="ru-RU" sz="3400" dirty="0" smtClean="0"/>
              <a:t>Радне </a:t>
            </a:r>
            <a:r>
              <a:rPr lang="ru-RU" sz="3400" dirty="0"/>
              <a:t>групе универзитета за </a:t>
            </a:r>
            <a:r>
              <a:rPr lang="sl-SI" sz="3400" dirty="0" smtClean="0"/>
              <a:t/>
            </a:r>
            <a:br>
              <a:rPr lang="sl-SI" sz="3400" dirty="0" smtClean="0"/>
            </a:br>
            <a:r>
              <a:rPr lang="ru-RU" sz="3400" dirty="0" smtClean="0"/>
              <a:t>усаглашавање </a:t>
            </a:r>
            <a:r>
              <a:rPr lang="ru-RU" sz="3400" dirty="0"/>
              <a:t>матуре и пријемних испита</a:t>
            </a:r>
          </a:p>
        </p:txBody>
      </p:sp>
    </p:spTree>
    <p:extLst>
      <p:ext uri="{BB962C8B-B14F-4D97-AF65-F5344CB8AC3E}">
        <p14:creationId xmlns:p14="http://schemas.microsoft.com/office/powerpoint/2010/main" val="2573522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К3 - </a:t>
            </a:r>
            <a:r>
              <a:rPr lang="en" dirty="0" smtClean="0"/>
              <a:t>Ko</a:t>
            </a:r>
            <a:r>
              <a:rPr lang="sr-Cyrl-RS" dirty="0" smtClean="0"/>
              <a:t>муникација и видљивост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9756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Комуникациона стратегија</a:t>
            </a:r>
            <a:endParaRPr lang="ru-RU" dirty="0"/>
          </a:p>
          <a:p>
            <a:r>
              <a:rPr lang="ru-RU" dirty="0"/>
              <a:t>Брошура за ученике и родитеље и брошура за наставнике</a:t>
            </a:r>
          </a:p>
          <a:p>
            <a:pPr>
              <a:lnSpc>
                <a:spcPct val="100000"/>
              </a:lnSpc>
            </a:pPr>
            <a:r>
              <a:rPr lang="ru-RU" dirty="0"/>
              <a:t>Уводна конференција, детаљан извештај и мапа пута (отворена питања)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Припрема сајта државне матуре – сајт би требало да буде активан крајем новембра (</a:t>
            </a:r>
            <a:r>
              <a:rPr lang="en-US" dirty="0" smtClean="0">
                <a:hlinkClick r:id="rId2"/>
              </a:rPr>
              <a:t>www.matura.edu.rs</a:t>
            </a:r>
            <a:r>
              <a:rPr lang="en-US" dirty="0" smtClean="0"/>
              <a:t>) </a:t>
            </a:r>
            <a:endParaRPr lang="ru-RU" dirty="0" smtClean="0"/>
          </a:p>
          <a:p>
            <a:r>
              <a:rPr lang="sr-Cyrl-RS" dirty="0" smtClean="0"/>
              <a:t>Припреме за успостављање</a:t>
            </a:r>
            <a:r>
              <a:rPr lang="ru-RU" dirty="0" smtClean="0"/>
              <a:t> инфо-центра </a:t>
            </a:r>
            <a:r>
              <a:rPr lang="ru-RU" dirty="0"/>
              <a:t>државне </a:t>
            </a:r>
            <a:r>
              <a:rPr lang="ru-RU" dirty="0" smtClean="0"/>
              <a:t>матуре</a:t>
            </a:r>
          </a:p>
          <a:p>
            <a:r>
              <a:rPr lang="ru-RU" dirty="0" smtClean="0"/>
              <a:t>Конференција у припреми у сарадњи са ДИОС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Интервјуи у Просветном прегледу, ТВ, специјални                       додатак дневника Данас </a:t>
            </a:r>
          </a:p>
          <a:p>
            <a:r>
              <a:rPr lang="ru-RU" dirty="0" smtClean="0"/>
              <a:t>Страница </a:t>
            </a:r>
            <a:r>
              <a:rPr lang="ru-RU" dirty="0"/>
              <a:t>на </a:t>
            </a:r>
            <a:r>
              <a:rPr lang="ru-RU" dirty="0" smtClean="0"/>
              <a:t>Фејсбуку </a:t>
            </a:r>
            <a:endParaRPr lang="sl-SI" dirty="0" smtClean="0"/>
          </a:p>
          <a:p>
            <a:r>
              <a:rPr lang="ru-RU" dirty="0" smtClean="0"/>
              <a:t>Онлајн </a:t>
            </a:r>
            <a:r>
              <a:rPr lang="ru-RU" dirty="0"/>
              <a:t>билтени о матури у </a:t>
            </a:r>
            <a:r>
              <a:rPr lang="ru-RU" dirty="0" smtClean="0"/>
              <a:t>медијима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06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Кључни изазови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Повећање броја запослених </a:t>
            </a:r>
            <a:r>
              <a:rPr lang="ru-RU" dirty="0"/>
              <a:t>у</a:t>
            </a:r>
            <a:r>
              <a:rPr lang="ru-RU" dirty="0" smtClean="0"/>
              <a:t> институцијама (</a:t>
            </a:r>
            <a:r>
              <a:rPr lang="ru-RU" dirty="0"/>
              <a:t>ЗУОВ, ЗВКОВ, ШУ)</a:t>
            </a:r>
          </a:p>
          <a:p>
            <a:r>
              <a:rPr lang="ru-RU" dirty="0" smtClean="0"/>
              <a:t>Потреба </a:t>
            </a:r>
            <a:r>
              <a:rPr lang="ru-RU" dirty="0"/>
              <a:t>за успостављањем Националног испитног центра </a:t>
            </a:r>
          </a:p>
          <a:p>
            <a:r>
              <a:rPr lang="ru-RU" dirty="0"/>
              <a:t>Потребан ИТ систем за спровођење матурских испита</a:t>
            </a:r>
          </a:p>
          <a:p>
            <a:r>
              <a:rPr lang="ru-RU" dirty="0" smtClean="0"/>
              <a:t>Континуиран рад радних група: </a:t>
            </a:r>
            <a:r>
              <a:rPr lang="ru-RU" dirty="0"/>
              <a:t>за рад школа, за припрему тестова, за </a:t>
            </a:r>
            <a:r>
              <a:rPr lang="ru-RU" dirty="0" smtClean="0"/>
              <a:t>централизацију оцењивања, </a:t>
            </a:r>
            <a:r>
              <a:rPr lang="ru-RU" dirty="0"/>
              <a:t>за рангирање према уписним </a:t>
            </a:r>
            <a:r>
              <a:rPr lang="ru-RU" dirty="0" smtClean="0"/>
              <a:t>критеријима</a:t>
            </a:r>
            <a:endParaRPr lang="ru-RU" dirty="0"/>
          </a:p>
          <a:p>
            <a:r>
              <a:rPr lang="ru-RU" dirty="0" smtClean="0"/>
              <a:t>Јачање комуникације </a:t>
            </a:r>
            <a:r>
              <a:rPr lang="ru-RU" dirty="0"/>
              <a:t>са </a:t>
            </a:r>
            <a:r>
              <a:rPr lang="ru-RU" dirty="0" smtClean="0"/>
              <a:t>јавношћу</a:t>
            </a:r>
          </a:p>
        </p:txBody>
      </p:sp>
    </p:spTree>
    <p:extLst>
      <p:ext uri="{BB962C8B-B14F-4D97-AF65-F5344CB8AC3E}">
        <p14:creationId xmlns:p14="http://schemas.microsoft.com/office/powerpoint/2010/main" val="1154614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64" y="365125"/>
            <a:ext cx="10515600" cy="1325563"/>
          </a:xfrm>
        </p:spPr>
        <p:txBody>
          <a:bodyPr/>
          <a:lstStyle/>
          <a:p>
            <a:r>
              <a:rPr lang="ru-RU" dirty="0"/>
              <a:t>Више </a:t>
            </a:r>
            <a:r>
              <a:rPr lang="ru-RU" dirty="0" smtClean="0"/>
              <a:t>информациј</a:t>
            </a:r>
            <a:r>
              <a:rPr lang="sl-SI" dirty="0" smtClean="0"/>
              <a:t>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ФБ </a:t>
            </a:r>
            <a:r>
              <a:rPr lang="ru-RU" dirty="0" smtClean="0"/>
              <a:t>страница </a:t>
            </a:r>
            <a:r>
              <a:rPr lang="ru-RU" dirty="0"/>
              <a:t>Матура 2021</a:t>
            </a:r>
          </a:p>
          <a:p>
            <a:r>
              <a:rPr lang="ru-RU" dirty="0"/>
              <a:t>сајт Министарства просвете, науке и технолошког </a:t>
            </a:r>
            <a:r>
              <a:rPr lang="ru-RU" dirty="0" smtClean="0"/>
              <a:t>развоја</a:t>
            </a:r>
          </a:p>
          <a:p>
            <a:r>
              <a:rPr lang="sr-Cyrl-RS" dirty="0" smtClean="0"/>
              <a:t>е-адреса: </a:t>
            </a:r>
            <a:r>
              <a:rPr lang="en-GB" dirty="0">
                <a:solidFill>
                  <a:srgbClr val="2D76B6"/>
                </a:solidFill>
                <a:uFill>
                  <a:noFill/>
                </a:uFill>
                <a:ea typeface="Nunito SemiBold"/>
                <a:cs typeface="Nunito SemiBold"/>
                <a:sym typeface="Nunito SemiBold"/>
                <a:hlinkClick r:id="rId2"/>
              </a:rPr>
              <a:t>info.matura2021@gmail.com</a:t>
            </a:r>
            <a:endParaRPr lang="sl-SI" dirty="0">
              <a:solidFill>
                <a:schemeClr val="dk1"/>
              </a:solidFill>
              <a:ea typeface="Nunito SemiBold"/>
              <a:cs typeface="Nunito SemiBold"/>
              <a:sym typeface="Nunito SemiBold"/>
            </a:endParaRPr>
          </a:p>
          <a:p>
            <a:r>
              <a:rPr lang="sr-Cyrl-RS" dirty="0"/>
              <a:t>на порталу (у изради</a:t>
            </a:r>
            <a:r>
              <a:rPr lang="sr-Cyrl-RS" dirty="0" smtClean="0"/>
              <a:t>): </a:t>
            </a:r>
            <a:r>
              <a:rPr lang="en-GB" dirty="0">
                <a:solidFill>
                  <a:srgbClr val="2D76B6"/>
                </a:solidFill>
                <a:uFill>
                  <a:noFill/>
                </a:uFill>
                <a:ea typeface="Nunito SemiBold"/>
                <a:cs typeface="Nunito SemiBold"/>
                <a:sym typeface="Nunito SemiBold"/>
                <a:hlinkClick r:id="rId3"/>
              </a:rPr>
              <a:t>www.matura.edu.rs</a:t>
            </a:r>
            <a:endParaRPr lang="en-GB" dirty="0">
              <a:solidFill>
                <a:schemeClr val="dk1"/>
              </a:solidFill>
              <a:ea typeface="Nunito SemiBold"/>
              <a:cs typeface="Nunito SemiBold"/>
              <a:sym typeface="Nunito SemiBold"/>
            </a:endParaRP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866678" y="5320145"/>
            <a:ext cx="44586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err="1">
                <a:solidFill>
                  <a:schemeClr val="accent5">
                    <a:lumMod val="75000"/>
                  </a:schemeClr>
                </a:solidFill>
              </a:rPr>
              <a:t>Хвала</a:t>
            </a:r>
            <a:r>
              <a:rPr lang="en-GB" sz="4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accent5">
                    <a:lumMod val="75000"/>
                  </a:schemeClr>
                </a:solidFill>
              </a:rPr>
              <a:t>на</a:t>
            </a:r>
            <a:r>
              <a:rPr lang="en-GB" sz="4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4400" dirty="0" err="1">
                <a:solidFill>
                  <a:schemeClr val="accent5">
                    <a:lumMod val="75000"/>
                  </a:schemeClr>
                </a:solidFill>
              </a:rPr>
              <a:t>пажњи</a:t>
            </a:r>
            <a:r>
              <a:rPr lang="en-GB" sz="4400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3200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121" y="505805"/>
            <a:ext cx="10515600" cy="1325563"/>
          </a:xfrm>
        </p:spPr>
        <p:txBody>
          <a:bodyPr/>
          <a:lstStyle/>
          <a:p>
            <a:r>
              <a:rPr lang="sr-Cyrl-RS" dirty="0"/>
              <a:t>Активности за спровођење државне матуре и завршног испита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6471"/>
            <a:ext cx="10515600" cy="2676037"/>
          </a:xfrm>
        </p:spPr>
        <p:txBody>
          <a:bodyPr/>
          <a:lstStyle/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sr-Cyrl-RS" sz="3600" dirty="0" smtClean="0">
                <a:solidFill>
                  <a:srgbClr val="2F5597"/>
                </a:solidFill>
              </a:rPr>
              <a:t>К1</a:t>
            </a:r>
            <a:r>
              <a:rPr lang="sr-Cyrl-RS" sz="3600" dirty="0" smtClean="0"/>
              <a:t> - </a:t>
            </a:r>
            <a:r>
              <a:rPr lang="sr-Cyrl-RS" dirty="0"/>
              <a:t>Припрема средњег образовања за </a:t>
            </a:r>
            <a:r>
              <a:rPr lang="sr-Cyrl-RS" dirty="0" smtClean="0"/>
              <a:t>спровођење </a:t>
            </a:r>
            <a:r>
              <a:rPr lang="sr-Latn-RS" dirty="0" smtClean="0"/>
              <a:t>  </a:t>
            </a:r>
            <a:r>
              <a:rPr lang="sr-Cyrl-RS" dirty="0" smtClean="0"/>
              <a:t>државне </a:t>
            </a:r>
            <a:r>
              <a:rPr lang="sr-Cyrl-RS" dirty="0"/>
              <a:t>матуре </a:t>
            </a:r>
            <a:r>
              <a:rPr lang="sr-Cyrl-RS" dirty="0" smtClean="0"/>
              <a:t>и завршног испита</a:t>
            </a:r>
            <a:endParaRPr lang="sr-Cyrl-RS" dirty="0"/>
          </a:p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sr-Cyrl-RS" sz="3600" dirty="0" smtClean="0">
                <a:solidFill>
                  <a:srgbClr val="2F5597"/>
                </a:solidFill>
              </a:rPr>
              <a:t>К2</a:t>
            </a:r>
            <a:r>
              <a:rPr lang="sr-Cyrl-RS" sz="3600" dirty="0" smtClean="0"/>
              <a:t> - </a:t>
            </a:r>
            <a:r>
              <a:rPr lang="sr-Cyrl-RS" dirty="0"/>
              <a:t>Припрема високог образовања за коришћење резултата државне матуре за селекцију кандидата</a:t>
            </a:r>
          </a:p>
          <a:p>
            <a:pPr>
              <a:buClr>
                <a:schemeClr val="tx1">
                  <a:lumMod val="75000"/>
                  <a:lumOff val="25000"/>
                </a:schemeClr>
              </a:buClr>
            </a:pPr>
            <a:r>
              <a:rPr lang="sr-Cyrl-RS" sz="3600" dirty="0" smtClean="0">
                <a:solidFill>
                  <a:srgbClr val="2F5597"/>
                </a:solidFill>
              </a:rPr>
              <a:t>К3</a:t>
            </a:r>
            <a:r>
              <a:rPr lang="sr-Cyrl-RS" sz="3600" dirty="0" smtClean="0"/>
              <a:t> - </a:t>
            </a:r>
            <a:r>
              <a:rPr lang="sr-Cyrl-RS" dirty="0" smtClean="0"/>
              <a:t>Информисање </a:t>
            </a:r>
            <a:r>
              <a:rPr lang="sr-Cyrl-RS" dirty="0"/>
              <a:t>и комуникација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74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6" y="308853"/>
            <a:ext cx="10515600" cy="1325563"/>
          </a:xfrm>
        </p:spPr>
        <p:txBody>
          <a:bodyPr>
            <a:normAutofit/>
          </a:bodyPr>
          <a:lstStyle/>
          <a:p>
            <a:r>
              <a:rPr lang="sr-Cyrl-RS" dirty="0" smtClean="0"/>
              <a:t>К1 – РГ за општу и уметничку матуру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4426"/>
            <a:ext cx="10515600" cy="4158977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Објављен јавни позив за израду задатака и приручника</a:t>
            </a:r>
            <a:endParaRPr lang="sl-SI" dirty="0"/>
          </a:p>
          <a:p>
            <a:r>
              <a:rPr lang="sr-Cyrl-RS" dirty="0" smtClean="0"/>
              <a:t>23 радне групе за опште предмете</a:t>
            </a:r>
          </a:p>
          <a:p>
            <a:r>
              <a:rPr lang="sr-Cyrl-RS" dirty="0" smtClean="0"/>
              <a:t>3 групе за уметничке предмете</a:t>
            </a:r>
          </a:p>
          <a:p>
            <a:r>
              <a:rPr lang="sr-Cyrl-RS" dirty="0" smtClean="0"/>
              <a:t>Од пријављених </a:t>
            </a:r>
            <a:r>
              <a:rPr lang="sl-SI" dirty="0" smtClean="0"/>
              <a:t>180 </a:t>
            </a:r>
            <a:r>
              <a:rPr lang="sr-Cyrl-RS" dirty="0" smtClean="0"/>
              <a:t>кандидата, одабрано </a:t>
            </a:r>
            <a:r>
              <a:rPr lang="sl-SI" dirty="0" smtClean="0"/>
              <a:t>126 </a:t>
            </a:r>
            <a:r>
              <a:rPr lang="sr-Cyrl-RS" dirty="0" smtClean="0"/>
              <a:t>чланова за радне групе </a:t>
            </a:r>
            <a:endParaRPr lang="sl-SI" dirty="0" smtClean="0"/>
          </a:p>
          <a:p>
            <a:pPr lvl="0"/>
            <a:r>
              <a:rPr lang="sr-Cyrl-RS" dirty="0" smtClean="0"/>
              <a:t>Чланови РГ</a:t>
            </a:r>
            <a:r>
              <a:rPr lang="sr-Latn-RS" dirty="0" smtClean="0"/>
              <a:t>: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sr-Latn-RS" dirty="0" smtClean="0"/>
              <a:t>35 </a:t>
            </a:r>
            <a:r>
              <a:rPr lang="sr-Cyrl-RS" dirty="0" smtClean="0"/>
              <a:t>предавача</a:t>
            </a:r>
            <a:r>
              <a:rPr lang="sr-Latn-RS" dirty="0" smtClean="0"/>
              <a:t> </a:t>
            </a:r>
            <a:r>
              <a:rPr lang="sr-Cyrl-RS" dirty="0" smtClean="0"/>
              <a:t>са факултета</a:t>
            </a:r>
            <a:r>
              <a:rPr lang="sr-Latn-RS" dirty="0" smtClean="0"/>
              <a:t>, </a:t>
            </a:r>
            <a:endParaRPr lang="sr-Cyrl-RS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sr-Latn-RS" dirty="0" smtClean="0"/>
              <a:t>3 </a:t>
            </a:r>
            <a:r>
              <a:rPr lang="sr-Cyrl-RS" dirty="0" smtClean="0"/>
              <a:t>предавача са високих школа</a:t>
            </a:r>
            <a:r>
              <a:rPr lang="sr-Latn-RS" dirty="0" smtClean="0"/>
              <a:t>, </a:t>
            </a:r>
            <a:endParaRPr lang="sr-Cyrl-RS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sr-Latn-RS" dirty="0" smtClean="0"/>
              <a:t>40 </a:t>
            </a:r>
            <a:r>
              <a:rPr lang="sr-Cyrl-RS" dirty="0" smtClean="0"/>
              <a:t>гимназијских наставника</a:t>
            </a:r>
            <a:r>
              <a:rPr lang="sr-Latn-RS" dirty="0" smtClean="0"/>
              <a:t>, 21 </a:t>
            </a:r>
            <a:r>
              <a:rPr lang="sr-Cyrl-RS" dirty="0" smtClean="0"/>
              <a:t>наставник ССШ,</a:t>
            </a:r>
            <a:r>
              <a:rPr lang="sr-Latn-RS" dirty="0" smtClean="0"/>
              <a:t>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dirty="0" smtClean="0"/>
              <a:t>14 </a:t>
            </a:r>
            <a:r>
              <a:rPr lang="sr-Cyrl-RS" dirty="0" smtClean="0"/>
              <a:t>наставника уметничких школа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50914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374" y="280715"/>
            <a:ext cx="11442902" cy="1325563"/>
          </a:xfrm>
        </p:spPr>
        <p:txBody>
          <a:bodyPr>
            <a:normAutofit/>
          </a:bodyPr>
          <a:lstStyle/>
          <a:p>
            <a:r>
              <a:rPr lang="sr-Cyrl-RS" dirty="0" smtClean="0"/>
              <a:t>К1 – РГ за стручну матуру и завршни </a:t>
            </a:r>
            <a:br>
              <a:rPr lang="sr-Cyrl-RS" dirty="0" smtClean="0"/>
            </a:br>
            <a:r>
              <a:rPr lang="sr-Cyrl-RS" dirty="0" smtClean="0"/>
              <a:t>испит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Објављен јавни позив за израду задатака и приручника</a:t>
            </a:r>
            <a:endParaRPr lang="sl-SI" dirty="0"/>
          </a:p>
          <a:p>
            <a:r>
              <a:rPr lang="sr-Cyrl-RS" dirty="0" smtClean="0"/>
              <a:t>2</a:t>
            </a:r>
            <a:r>
              <a:rPr lang="en-US" dirty="0" smtClean="0"/>
              <a:t>7</a:t>
            </a:r>
            <a:r>
              <a:rPr lang="sr-Cyrl-RS" dirty="0" smtClean="0"/>
              <a:t> радних група (подељених по подручјима рада, односно областима и специфичностима у подручју рада као и нивоу квалификације)</a:t>
            </a:r>
          </a:p>
          <a:p>
            <a:r>
              <a:rPr lang="sr-Cyrl-RS" dirty="0"/>
              <a:t>11</a:t>
            </a:r>
            <a:r>
              <a:rPr lang="sl-SI" dirty="0"/>
              <a:t>7</a:t>
            </a:r>
            <a:r>
              <a:rPr lang="sr-Cyrl-RS" dirty="0"/>
              <a:t> профила (7</a:t>
            </a:r>
            <a:r>
              <a:rPr lang="sl-SI" dirty="0"/>
              <a:t>4</a:t>
            </a:r>
            <a:r>
              <a:rPr lang="sr-Cyrl-RS" dirty="0"/>
              <a:t> четворогодишњих и 4</a:t>
            </a:r>
            <a:r>
              <a:rPr lang="sl-SI" dirty="0"/>
              <a:t>3</a:t>
            </a:r>
            <a:r>
              <a:rPr lang="sr-Cyrl-RS" dirty="0"/>
              <a:t> трогодишњих)</a:t>
            </a:r>
          </a:p>
          <a:p>
            <a:r>
              <a:rPr lang="sr-Cyrl-RS" dirty="0" smtClean="0"/>
              <a:t>Од </a:t>
            </a:r>
            <a:r>
              <a:rPr lang="sr-Cyrl-RS" dirty="0" smtClean="0"/>
              <a:t>пријављених </a:t>
            </a:r>
            <a:r>
              <a:rPr lang="sl-SI" dirty="0" smtClean="0"/>
              <a:t>351 </a:t>
            </a:r>
            <a:r>
              <a:rPr lang="sr-Cyrl-RS" dirty="0" smtClean="0"/>
              <a:t>кандидата</a:t>
            </a:r>
            <a:r>
              <a:rPr lang="sl-SI" dirty="0" smtClean="0"/>
              <a:t>, </a:t>
            </a:r>
            <a:r>
              <a:rPr lang="sr-Cyrl-RS" dirty="0" smtClean="0"/>
              <a:t>одабрано је </a:t>
            </a:r>
            <a:r>
              <a:rPr lang="sl-SI" dirty="0" smtClean="0"/>
              <a:t>157 </a:t>
            </a:r>
            <a:r>
              <a:rPr lang="sr-Cyrl-RS" dirty="0" smtClean="0"/>
              <a:t>чланова за радне групе</a:t>
            </a:r>
            <a:endParaRPr lang="sl-SI" dirty="0" smtClean="0"/>
          </a:p>
          <a:p>
            <a:pPr lvl="0"/>
            <a:r>
              <a:rPr lang="sr-Cyrl-RS" dirty="0"/>
              <a:t>Чланови </a:t>
            </a:r>
            <a:r>
              <a:rPr lang="sr-Cyrl-RS" dirty="0" smtClean="0"/>
              <a:t>РГ</a:t>
            </a:r>
            <a:r>
              <a:rPr lang="sr-Latn-RS" dirty="0" smtClean="0"/>
              <a:t>:</a:t>
            </a:r>
            <a:endParaRPr lang="sr-Latn-RS" dirty="0"/>
          </a:p>
          <a:p>
            <a:pPr lvl="1"/>
            <a:r>
              <a:rPr lang="sr-Latn-RS" dirty="0" smtClean="0"/>
              <a:t>3</a:t>
            </a:r>
            <a:r>
              <a:rPr lang="sr-Cyrl-RS" dirty="0" smtClean="0"/>
              <a:t> предавача са факултета и високих школа</a:t>
            </a:r>
            <a:endParaRPr lang="sr-Latn-RS" dirty="0"/>
          </a:p>
          <a:p>
            <a:pPr lvl="1"/>
            <a:r>
              <a:rPr lang="sr-Cyrl-RS" dirty="0" smtClean="0"/>
              <a:t>154 наставника ССШ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65029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452"/>
            <a:ext cx="10515600" cy="1266824"/>
          </a:xfrm>
        </p:spPr>
        <p:txBody>
          <a:bodyPr/>
          <a:lstStyle/>
          <a:p>
            <a:r>
              <a:rPr lang="sr-Cyrl-RS" dirty="0" smtClean="0"/>
              <a:t>К1 - Припрема РГ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5060373"/>
          </a:xfrm>
        </p:spPr>
        <p:txBody>
          <a:bodyPr>
            <a:normAutofit/>
          </a:bodyPr>
          <a:lstStyle/>
          <a:p>
            <a:r>
              <a:rPr lang="sr-Cyrl-RS" dirty="0" smtClean="0"/>
              <a:t>Формирање РГ у оквиру сродних предмета и у оквиру самих предмета</a:t>
            </a:r>
            <a:endParaRPr lang="sl-SI" dirty="0" smtClean="0"/>
          </a:p>
          <a:p>
            <a:r>
              <a:rPr lang="sr-Cyrl-RS" dirty="0" smtClean="0"/>
              <a:t>Правила рада, безбедносне процедуре, Етички кодекс и Приручник за рад</a:t>
            </a:r>
            <a:r>
              <a:rPr lang="sl-SI" dirty="0" smtClean="0"/>
              <a:t> </a:t>
            </a:r>
          </a:p>
          <a:p>
            <a:r>
              <a:rPr lang="sr-Cyrl-RS" dirty="0" smtClean="0"/>
              <a:t>Планирање рада у складу са обимом посла и роковима</a:t>
            </a:r>
            <a:r>
              <a:rPr lang="sl-SI" dirty="0" smtClean="0"/>
              <a:t>;</a:t>
            </a:r>
          </a:p>
          <a:p>
            <a:r>
              <a:rPr lang="sr-Cyrl-RS" dirty="0" smtClean="0"/>
              <a:t>Уочавање корелације између стандарда постигнућа и матурског испита као валидног инструмента за њихову проверу</a:t>
            </a:r>
            <a:endParaRPr lang="sl-SI" dirty="0" smtClean="0"/>
          </a:p>
          <a:p>
            <a:r>
              <a:rPr lang="sr-Cyrl-RS" dirty="0" smtClean="0"/>
              <a:t>Утврђивање предмета из којих ће се радити </a:t>
            </a:r>
            <a:br>
              <a:rPr lang="sr-Cyrl-RS" dirty="0" smtClean="0"/>
            </a:br>
            <a:r>
              <a:rPr lang="sr-Cyrl-RS" dirty="0" smtClean="0"/>
              <a:t>задаци за завршни испит и стручну матуру</a:t>
            </a:r>
            <a:endParaRPr lang="sl-SI" dirty="0" smtClean="0">
              <a:solidFill>
                <a:srgbClr val="FF0000"/>
              </a:solidFill>
            </a:endParaRPr>
          </a:p>
          <a:p>
            <a:r>
              <a:rPr lang="sr-Cyrl-RS" dirty="0" smtClean="0"/>
              <a:t>Израда оквира за спецификацију испита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75604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К1 - Специфичности стручне матуре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Опис </a:t>
            </a:r>
            <a:r>
              <a:rPr lang="sr-Cyrl-RS" dirty="0"/>
              <a:t>послова и радних задатака за </a:t>
            </a:r>
            <a:r>
              <a:rPr lang="sr-Cyrl-RS" dirty="0" smtClean="0"/>
              <a:t>одређени профил </a:t>
            </a:r>
            <a:r>
              <a:rPr lang="sl-SI" dirty="0" smtClean="0"/>
              <a:t>(</a:t>
            </a:r>
            <a:r>
              <a:rPr lang="sr-Cyrl-RS" dirty="0" smtClean="0"/>
              <a:t>модернизовани профили, стари профили</a:t>
            </a:r>
            <a:r>
              <a:rPr lang="sl-SI" dirty="0" smtClean="0"/>
              <a:t>)</a:t>
            </a:r>
            <a:endParaRPr lang="sr-Cyrl-RS" dirty="0" smtClean="0"/>
          </a:p>
          <a:p>
            <a:r>
              <a:rPr lang="sr-Cyrl-RS" dirty="0" smtClean="0"/>
              <a:t>Исходи знања и вештина за сваки од радних задатака  на основу описа занимања</a:t>
            </a:r>
          </a:p>
          <a:p>
            <a:r>
              <a:rPr lang="sr-Cyrl-RS" dirty="0" smtClean="0"/>
              <a:t>Утврђивање листе предмета из којих ће се радити задаци </a:t>
            </a:r>
            <a:r>
              <a:rPr lang="sr-Cyrl-RS" dirty="0"/>
              <a:t> </a:t>
            </a:r>
            <a:r>
              <a:rPr lang="sr-Cyrl-RS" dirty="0" smtClean="0"/>
              <a:t>за завршни испит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41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1737"/>
            <a:ext cx="10515600" cy="1325563"/>
          </a:xfrm>
        </p:spPr>
        <p:txBody>
          <a:bodyPr/>
          <a:lstStyle/>
          <a:p>
            <a:r>
              <a:rPr lang="sr-Cyrl-RS" dirty="0" smtClean="0"/>
              <a:t>К1 – Досадашње активности и план рада РГ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8843"/>
            <a:ext cx="10515600" cy="2563495"/>
          </a:xfrm>
        </p:spPr>
        <p:txBody>
          <a:bodyPr>
            <a:normAutofit/>
          </a:bodyPr>
          <a:lstStyle/>
          <a:p>
            <a:r>
              <a:rPr lang="sr-Cyrl-RS" dirty="0" smtClean="0"/>
              <a:t>Обуке РГ</a:t>
            </a:r>
            <a:r>
              <a:rPr lang="sl-SI" dirty="0" smtClean="0"/>
              <a:t> </a:t>
            </a:r>
            <a:r>
              <a:rPr lang="sr-Cyrl-RS" dirty="0" smtClean="0"/>
              <a:t>за израду задатака – уводне</a:t>
            </a:r>
          </a:p>
          <a:p>
            <a:r>
              <a:rPr lang="sr-Cyrl-RS" dirty="0" smtClean="0"/>
              <a:t>Рад </a:t>
            </a:r>
            <a:r>
              <a:rPr lang="sr-Cyrl-RS" dirty="0"/>
              <a:t>на задацима – практични, теоријски задаци </a:t>
            </a:r>
            <a:endParaRPr lang="sr-Cyrl-RS" dirty="0" smtClean="0"/>
          </a:p>
          <a:p>
            <a:r>
              <a:rPr lang="ru-RU" dirty="0"/>
              <a:t>У току су консултативни састанци са свим радним </a:t>
            </a:r>
            <a:r>
              <a:rPr lang="ru-RU" dirty="0" smtClean="0"/>
              <a:t>групама</a:t>
            </a:r>
          </a:p>
          <a:p>
            <a:r>
              <a:rPr lang="ru-RU" dirty="0"/>
              <a:t>Предстоји реализација стручне обуке за израду задатака за све радне </a:t>
            </a:r>
            <a:r>
              <a:rPr lang="ru-RU" dirty="0" smtClean="0"/>
              <a:t>групе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35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К1 – РГ за стандарде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РГ за ревизију </a:t>
            </a:r>
            <a:r>
              <a:rPr lang="ru-RU" dirty="0" smtClean="0"/>
              <a:t>стандарда општеобразовних предмета</a:t>
            </a:r>
          </a:p>
          <a:p>
            <a:pPr lvl="1"/>
            <a:r>
              <a:rPr lang="sr-Cyrl-RS" dirty="0" smtClean="0"/>
              <a:t>српски </a:t>
            </a:r>
            <a:r>
              <a:rPr lang="sr-Cyrl-RS" dirty="0"/>
              <a:t>језик и књижевност, страни језик, математика, историја, географија, биологија, </a:t>
            </a:r>
            <a:r>
              <a:rPr lang="sr-Cyrl-RS" dirty="0" smtClean="0"/>
              <a:t>физика, хемија</a:t>
            </a:r>
            <a:endParaRPr lang="ru-RU" dirty="0" smtClean="0"/>
          </a:p>
          <a:p>
            <a:r>
              <a:rPr lang="ru-RU" dirty="0" smtClean="0"/>
              <a:t>РГ за израду нових стандарда општеобразовних предмета</a:t>
            </a:r>
          </a:p>
          <a:p>
            <a:pPr lvl="1"/>
            <a:r>
              <a:rPr lang="sr-Cyrl-RS" dirty="0"/>
              <a:t>психологија, рачунарство и </a:t>
            </a:r>
            <a:r>
              <a:rPr lang="sr-Cyrl-RS" dirty="0" smtClean="0"/>
              <a:t>информатика, музичка култура</a:t>
            </a:r>
          </a:p>
          <a:p>
            <a:pPr marL="457200" lvl="1" indent="0">
              <a:buNone/>
            </a:pPr>
            <a:endParaRPr lang="sr-Cyrl-RS" dirty="0"/>
          </a:p>
          <a:p>
            <a:r>
              <a:rPr lang="sr-Cyrl-RS" dirty="0" smtClean="0"/>
              <a:t>Концепт стандарда</a:t>
            </a:r>
            <a:endParaRPr lang="en-GB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501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24" y="365126"/>
            <a:ext cx="10515600" cy="1225550"/>
          </a:xfrm>
        </p:spPr>
        <p:txBody>
          <a:bodyPr/>
          <a:lstStyle/>
          <a:p>
            <a:r>
              <a:rPr lang="sr-Cyrl-RS" dirty="0" smtClean="0"/>
              <a:t>К1 - Пилотирање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3820"/>
            <a:ext cx="10515600" cy="4868842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Утврђивање и усклађивање концепта пилота са партнерима </a:t>
            </a:r>
            <a:r>
              <a:rPr lang="sl-SI" dirty="0" smtClean="0"/>
              <a:t>(</a:t>
            </a:r>
            <a:r>
              <a:rPr lang="sr-Cyrl-RS" dirty="0" smtClean="0"/>
              <a:t>Министарство</a:t>
            </a:r>
            <a:r>
              <a:rPr lang="sl-SI" dirty="0" smtClean="0"/>
              <a:t>,</a:t>
            </a:r>
            <a:r>
              <a:rPr lang="sr-Cyrl-RS" dirty="0" smtClean="0"/>
              <a:t> Заводи</a:t>
            </a:r>
            <a:r>
              <a:rPr lang="sl-SI" dirty="0" smtClean="0"/>
              <a:t>, </a:t>
            </a:r>
            <a:r>
              <a:rPr lang="sr-Cyrl-RS" dirty="0" smtClean="0"/>
              <a:t>Пројекат</a:t>
            </a:r>
            <a:r>
              <a:rPr lang="sl-SI" dirty="0" smtClean="0"/>
              <a:t>)</a:t>
            </a:r>
          </a:p>
          <a:p>
            <a:pPr lvl="1"/>
            <a:r>
              <a:rPr lang="sr-Cyrl-RS" dirty="0" smtClean="0"/>
              <a:t>ЗИ</a:t>
            </a:r>
            <a:r>
              <a:rPr lang="sl-SI" dirty="0" smtClean="0"/>
              <a:t>: </a:t>
            </a:r>
            <a:r>
              <a:rPr lang="sr-Cyrl-RS" dirty="0" smtClean="0"/>
              <a:t>табела за пилотирање, рокови, одговорне особе итд</a:t>
            </a:r>
            <a:r>
              <a:rPr lang="en-GB" dirty="0" smtClean="0"/>
              <a:t>.</a:t>
            </a:r>
            <a:endParaRPr lang="sl-SI" dirty="0" smtClean="0"/>
          </a:p>
          <a:p>
            <a:pPr lvl="1"/>
            <a:r>
              <a:rPr lang="sr-Cyrl-RS" dirty="0" smtClean="0"/>
              <a:t>Матура</a:t>
            </a:r>
            <a:r>
              <a:rPr lang="sl-SI" dirty="0" smtClean="0"/>
              <a:t>: </a:t>
            </a:r>
            <a:r>
              <a:rPr lang="sr-Cyrl-RS" dirty="0" smtClean="0"/>
              <a:t>израђен концепт </a:t>
            </a:r>
            <a:r>
              <a:rPr lang="sl-SI" dirty="0" smtClean="0"/>
              <a:t>1. </a:t>
            </a:r>
            <a:r>
              <a:rPr lang="sr-Cyrl-RS" dirty="0" smtClean="0"/>
              <a:t>и</a:t>
            </a:r>
            <a:r>
              <a:rPr lang="sl-SI" dirty="0" smtClean="0"/>
              <a:t> 2. </a:t>
            </a:r>
            <a:r>
              <a:rPr lang="sr-Cyrl-RS" dirty="0" smtClean="0"/>
              <a:t>пилота опште,</a:t>
            </a:r>
            <a:r>
              <a:rPr lang="sl-SI" dirty="0" smtClean="0"/>
              <a:t> </a:t>
            </a:r>
            <a:r>
              <a:rPr lang="sr-Cyrl-RS" dirty="0" smtClean="0"/>
              <a:t>уметничке и стручне матуре</a:t>
            </a:r>
            <a:endParaRPr lang="en-GB" dirty="0"/>
          </a:p>
          <a:p>
            <a:r>
              <a:rPr lang="sr-Cyrl-RS" dirty="0" smtClean="0"/>
              <a:t>Прикупљање података о одабраним пилот школама</a:t>
            </a:r>
          </a:p>
          <a:p>
            <a:pPr lvl="1"/>
            <a:r>
              <a:rPr lang="sl-SI" dirty="0" smtClean="0"/>
              <a:t>50 </a:t>
            </a:r>
            <a:r>
              <a:rPr lang="sr-Cyrl-RS" dirty="0" smtClean="0"/>
              <a:t>гимназија</a:t>
            </a:r>
            <a:r>
              <a:rPr lang="sl-SI" dirty="0" smtClean="0"/>
              <a:t>, 3 </a:t>
            </a:r>
            <a:r>
              <a:rPr lang="sr-Cyrl-RS" dirty="0" smtClean="0"/>
              <a:t>уметничке школе</a:t>
            </a:r>
            <a:r>
              <a:rPr lang="sl-SI" dirty="0" smtClean="0"/>
              <a:t>, </a:t>
            </a:r>
            <a:r>
              <a:rPr lang="sr-Cyrl-RS" dirty="0" smtClean="0"/>
              <a:t>50 стручних школа (10 трогодиш</a:t>
            </a:r>
            <a:r>
              <a:rPr lang="sr-Cyrl-RS" dirty="0"/>
              <a:t>њ</a:t>
            </a:r>
            <a:r>
              <a:rPr lang="sr-Cyrl-RS" dirty="0" smtClean="0"/>
              <a:t>их и 40 четворогодишњих)</a:t>
            </a:r>
            <a:endParaRPr lang="sl-SI" dirty="0" smtClean="0"/>
          </a:p>
          <a:p>
            <a:pPr lvl="1"/>
            <a:r>
              <a:rPr lang="sr-Cyrl-RS" dirty="0"/>
              <a:t>п</a:t>
            </a:r>
            <a:r>
              <a:rPr lang="sr-Cyrl-RS" dirty="0" smtClean="0"/>
              <a:t>одаци о броју одељења, ученика, ученика са ИОП1</a:t>
            </a:r>
            <a:r>
              <a:rPr lang="sl-SI" dirty="0" smtClean="0"/>
              <a:t>&amp;</a:t>
            </a:r>
            <a:r>
              <a:rPr lang="sr-Cyrl-RS" dirty="0" smtClean="0"/>
              <a:t>ИОП</a:t>
            </a:r>
            <a:r>
              <a:rPr lang="sl-SI" dirty="0" smtClean="0"/>
              <a:t>2</a:t>
            </a:r>
            <a:r>
              <a:rPr lang="sr-Cyrl-RS" dirty="0" smtClean="0"/>
              <a:t> итд.</a:t>
            </a:r>
            <a:r>
              <a:rPr lang="en-GB" dirty="0" smtClean="0"/>
              <a:t> </a:t>
            </a:r>
            <a:endParaRPr lang="sl-SI" dirty="0" smtClean="0"/>
          </a:p>
          <a:p>
            <a:r>
              <a:rPr lang="sr-Cyrl-RS" dirty="0" smtClean="0"/>
              <a:t>Припремљено Стручно упутство за спровођење</a:t>
            </a:r>
            <a:br>
              <a:rPr lang="sr-Cyrl-RS" dirty="0" smtClean="0"/>
            </a:br>
            <a:r>
              <a:rPr lang="sr-Cyrl-RS" dirty="0" smtClean="0"/>
              <a:t>Завршног испита</a:t>
            </a:r>
            <a:endParaRPr lang="sl-SI" dirty="0" smtClean="0"/>
          </a:p>
          <a:p>
            <a:r>
              <a:rPr lang="sr-Cyrl-RS" dirty="0"/>
              <a:t>Припремљено Стручно упутство за спровођење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Државне матуре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378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8235</TotalTime>
  <Words>819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Nunito SemiBold</vt:lpstr>
      <vt:lpstr>Open Sans SemiBold</vt:lpstr>
      <vt:lpstr>Office Theme</vt:lpstr>
      <vt:lpstr>Пројекат Државне матуре 2019-2021.</vt:lpstr>
      <vt:lpstr>Активности за спровођење државне матуре и завршног испита</vt:lpstr>
      <vt:lpstr>К1 – РГ за општу и уметничку матуру</vt:lpstr>
      <vt:lpstr>К1 – РГ за стручну матуру и завршни  испит</vt:lpstr>
      <vt:lpstr>К1 - Припрема РГ</vt:lpstr>
      <vt:lpstr>К1 - Специфичности стручне матуре</vt:lpstr>
      <vt:lpstr>К1 – Досадашње активности и план рада РГ</vt:lpstr>
      <vt:lpstr>К1 – РГ за стандарде</vt:lpstr>
      <vt:lpstr>К1 - Пилотирање </vt:lpstr>
      <vt:lpstr>Промене</vt:lpstr>
      <vt:lpstr>План пилотирања</vt:lpstr>
      <vt:lpstr>К2 - Универзитети</vt:lpstr>
      <vt:lpstr>К3 - Koмуникација и видљивост</vt:lpstr>
      <vt:lpstr>Кључни изазови </vt:lpstr>
      <vt:lpstr>Више информацијa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Свечано отварање Пројекта државне матуре</dc:title>
  <dc:creator>Gregor</dc:creator>
  <cp:lastModifiedBy>Gregor</cp:lastModifiedBy>
  <cp:revision>259</cp:revision>
  <cp:lastPrinted>2019-06-05T15:11:35Z</cp:lastPrinted>
  <dcterms:created xsi:type="dcterms:W3CDTF">2019-03-25T10:42:48Z</dcterms:created>
  <dcterms:modified xsi:type="dcterms:W3CDTF">2019-11-14T14:20:34Z</dcterms:modified>
</cp:coreProperties>
</file>